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Default Extension="bin" ContentType="application/vnd.openxmlformats-officedocument.presentationml.printerSettings"/>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Default Extension="wmf" ContentType="image/x-wmf"/>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20" r:id="rId5"/>
    <p:sldMasterId id="2147483756" r:id="rId6"/>
    <p:sldMasterId id="2147483768" r:id="rId7"/>
    <p:sldMasterId id="2147483792" r:id="rId8"/>
  </p:sldMasterIdLst>
  <p:notesMasterIdLst>
    <p:notesMasterId r:id="rId27"/>
  </p:notesMasterIdLst>
  <p:handoutMasterIdLst>
    <p:handoutMasterId r:id="rId28"/>
  </p:handoutMasterIdLst>
  <p:sldIdLst>
    <p:sldId id="256" r:id="rId9"/>
    <p:sldId id="257" r:id="rId10"/>
    <p:sldId id="258" r:id="rId11"/>
    <p:sldId id="259" r:id="rId12"/>
    <p:sldId id="260" r:id="rId13"/>
    <p:sldId id="261" r:id="rId14"/>
    <p:sldId id="262" r:id="rId15"/>
    <p:sldId id="263" r:id="rId16"/>
    <p:sldId id="273" r:id="rId17"/>
    <p:sldId id="264" r:id="rId18"/>
    <p:sldId id="267" r:id="rId19"/>
    <p:sldId id="265" r:id="rId20"/>
    <p:sldId id="271" r:id="rId21"/>
    <p:sldId id="272" r:id="rId22"/>
    <p:sldId id="266" r:id="rId23"/>
    <p:sldId id="268" r:id="rId24"/>
    <p:sldId id="269" r:id="rId25"/>
    <p:sldId id="2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42" autoAdjust="0"/>
  </p:normalViewPr>
  <p:slideViewPr>
    <p:cSldViewPr>
      <p:cViewPr varScale="1">
        <p:scale>
          <a:sx n="105" d="100"/>
          <a:sy n="105" d="100"/>
        </p:scale>
        <p:origin x="-10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3" Type="http://schemas.openxmlformats.org/officeDocument/2006/relationships/slide" Target="slides/slide5.xml"/><Relationship Id="rId18" Type="http://schemas.openxmlformats.org/officeDocument/2006/relationships/slide" Target="slides/slide10.xml"/><Relationship Id="rId21" Type="http://schemas.openxmlformats.org/officeDocument/2006/relationships/slide" Target="slides/slide13.xml"/><Relationship Id="rId3" Type="http://schemas.openxmlformats.org/officeDocument/2006/relationships/slideMaster" Target="slideMasters/slideMaster3.xml"/><Relationship Id="rId34" Type="http://schemas.openxmlformats.org/officeDocument/2006/relationships/customXml" Target="../customXml/item1.xml"/><Relationship Id="rId25" Type="http://schemas.openxmlformats.org/officeDocument/2006/relationships/slide" Target="slides/slide17.xml"/><Relationship Id="rId7" Type="http://schemas.openxmlformats.org/officeDocument/2006/relationships/slideMaster" Target="slideMasters/slideMaster7.xml"/><Relationship Id="rId33" Type="http://schemas.openxmlformats.org/officeDocument/2006/relationships/tableStyles" Target="tableStyles.xml"/><Relationship Id="rId12" Type="http://schemas.openxmlformats.org/officeDocument/2006/relationships/slide" Target="slides/slide4.xml"/><Relationship Id="rId17" Type="http://schemas.openxmlformats.org/officeDocument/2006/relationships/slide" Target="slides/slide9.xml"/><Relationship Id="rId20" Type="http://schemas.openxmlformats.org/officeDocument/2006/relationships/slide" Target="slides/slide12.xml"/><Relationship Id="rId29" Type="http://schemas.openxmlformats.org/officeDocument/2006/relationships/printerSettings" Target="printerSettings/printerSettings1.bin"/><Relationship Id="rId2" Type="http://schemas.openxmlformats.org/officeDocument/2006/relationships/slideMaster" Target="slideMasters/slideMaster2.xml"/><Relationship Id="rId16" Type="http://schemas.openxmlformats.org/officeDocument/2006/relationships/slide" Target="slides/slide8.xml"/><Relationship Id="rId24" Type="http://schemas.openxmlformats.org/officeDocument/2006/relationships/slide" Target="slides/slide16.xml"/><Relationship Id="rId1" Type="http://schemas.openxmlformats.org/officeDocument/2006/relationships/slideMaster" Target="slideMasters/slideMaster1.xml"/><Relationship Id="rId32" Type="http://schemas.openxmlformats.org/officeDocument/2006/relationships/theme" Target="theme/theme1.xml"/><Relationship Id="rId6" Type="http://schemas.openxmlformats.org/officeDocument/2006/relationships/slideMaster" Target="slideMasters/slideMaster6.xml"/><Relationship Id="rId11" Type="http://schemas.openxmlformats.org/officeDocument/2006/relationships/slide" Target="slides/slide3.xml"/><Relationship Id="rId23" Type="http://schemas.openxmlformats.org/officeDocument/2006/relationships/slide" Target="slides/slide15.xml"/><Relationship Id="rId2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36" Type="http://schemas.openxmlformats.org/officeDocument/2006/relationships/customXml" Target="../customXml/item3.xml"/><Relationship Id="rId31"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22" Type="http://schemas.openxmlformats.org/officeDocument/2006/relationships/slide" Target="slides/slide14.xml"/><Relationship Id="rId27" Type="http://schemas.openxmlformats.org/officeDocument/2006/relationships/notesMaster" Target="notesMasters/notesMaster1.xml"/><Relationship Id="rId4" Type="http://schemas.openxmlformats.org/officeDocument/2006/relationships/slideMaster" Target="slideMasters/slideMaster4.xml"/><Relationship Id="rId30" Type="http://schemas.openxmlformats.org/officeDocument/2006/relationships/presProps" Target="presProps.xml"/><Relationship Id="rId9" Type="http://schemas.openxmlformats.org/officeDocument/2006/relationships/slide" Target="slides/slide1.xml"/><Relationship Id="rId14" Type="http://schemas.openxmlformats.org/officeDocument/2006/relationships/slide" Target="slides/slide6.xml"/><Relationship Id="rId35" Type="http://schemas.openxmlformats.org/officeDocument/2006/relationships/customXml" Target="../customXml/item2.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01D01E-97A8-5A48-B57D-085A2EAC65D7}" type="datetimeFigureOut">
              <a:rPr lang="en-US" smtClean="0"/>
              <a:t>7/10/12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2B9019-7C4C-304B-87E1-3F9B759BFEB9}" type="slidenum">
              <a:rPr lang="en-US" smtClean="0"/>
              <a:t>‹#›</a:t>
            </a:fld>
            <a:endParaRPr lang="en-US"/>
          </a:p>
        </p:txBody>
      </p:sp>
    </p:spTree>
    <p:extLst>
      <p:ext uri="{BB962C8B-B14F-4D97-AF65-F5344CB8AC3E}">
        <p14:creationId xmlns:p14="http://schemas.microsoft.com/office/powerpoint/2010/main" val="3841878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FD0202-AAE6-4A7A-B522-2DBF81864C2C}" type="datetimeFigureOut">
              <a:rPr lang="en-US" smtClean="0"/>
              <a:t>7/10/12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44149C-A36C-4EAD-B64C-41F2CE60D5FC}" type="slidenum">
              <a:rPr lang="en-US" smtClean="0"/>
              <a:t>‹#›</a:t>
            </a:fld>
            <a:endParaRPr lang="en-US"/>
          </a:p>
        </p:txBody>
      </p:sp>
    </p:spTree>
    <p:extLst>
      <p:ext uri="{BB962C8B-B14F-4D97-AF65-F5344CB8AC3E}">
        <p14:creationId xmlns:p14="http://schemas.microsoft.com/office/powerpoint/2010/main" val="114366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students to guess about</a:t>
            </a:r>
            <a:r>
              <a:rPr lang="en-US" baseline="0" dirty="0" smtClean="0"/>
              <a:t> the answer.</a:t>
            </a:r>
            <a:endParaRPr lang="en-US" dirty="0"/>
          </a:p>
        </p:txBody>
      </p:sp>
      <p:sp>
        <p:nvSpPr>
          <p:cNvPr id="4" name="Slide Number Placeholder 3"/>
          <p:cNvSpPr>
            <a:spLocks noGrp="1"/>
          </p:cNvSpPr>
          <p:nvPr>
            <p:ph type="sldNum" sz="quarter" idx="10"/>
          </p:nvPr>
        </p:nvSpPr>
        <p:spPr/>
        <p:txBody>
          <a:bodyPr/>
          <a:lstStyle/>
          <a:p>
            <a:fld id="{C044149C-A36C-4EAD-B64C-41F2CE60D5FC}" type="slidenum">
              <a:rPr lang="en-US" smtClean="0"/>
              <a:t>1</a:t>
            </a:fld>
            <a:endParaRPr lang="en-US"/>
          </a:p>
        </p:txBody>
      </p:sp>
    </p:spTree>
    <p:extLst>
      <p:ext uri="{BB962C8B-B14F-4D97-AF65-F5344CB8AC3E}">
        <p14:creationId xmlns:p14="http://schemas.microsoft.com/office/powerpoint/2010/main" val="168707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 stop here.  Allow your student’s to guess.</a:t>
            </a:r>
            <a:endParaRPr lang="en-US" dirty="0"/>
          </a:p>
        </p:txBody>
      </p:sp>
      <p:sp>
        <p:nvSpPr>
          <p:cNvPr id="4" name="Slide Number Placeholder 3"/>
          <p:cNvSpPr>
            <a:spLocks noGrp="1"/>
          </p:cNvSpPr>
          <p:nvPr>
            <p:ph type="sldNum" sz="quarter" idx="10"/>
          </p:nvPr>
        </p:nvSpPr>
        <p:spPr/>
        <p:txBody>
          <a:bodyPr/>
          <a:lstStyle/>
          <a:p>
            <a:fld id="{C044149C-A36C-4EAD-B64C-41F2CE60D5FC}" type="slidenum">
              <a:rPr lang="en-US" smtClean="0"/>
              <a:t>2</a:t>
            </a:fld>
            <a:endParaRPr lang="en-US"/>
          </a:p>
        </p:txBody>
      </p:sp>
    </p:spTree>
    <p:extLst>
      <p:ext uri="{BB962C8B-B14F-4D97-AF65-F5344CB8AC3E}">
        <p14:creationId xmlns:p14="http://schemas.microsoft.com/office/powerpoint/2010/main" val="2251632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 preview this video for your class http://www.youtube.com/watch?v=alUUaOIDQL0</a:t>
            </a:r>
          </a:p>
          <a:p>
            <a:r>
              <a:rPr lang="en-US" dirty="0" smtClean="0"/>
              <a:t>It is 1</a:t>
            </a:r>
            <a:r>
              <a:rPr lang="en-US" baseline="0" dirty="0" smtClean="0"/>
              <a:t> ½ minutes long and has sleeping dogs / cats / baby.  May be fun to get things started.</a:t>
            </a:r>
            <a:endParaRPr lang="en-US" dirty="0"/>
          </a:p>
        </p:txBody>
      </p:sp>
      <p:sp>
        <p:nvSpPr>
          <p:cNvPr id="4" name="Slide Number Placeholder 3"/>
          <p:cNvSpPr>
            <a:spLocks noGrp="1"/>
          </p:cNvSpPr>
          <p:nvPr>
            <p:ph type="sldNum" sz="quarter" idx="10"/>
          </p:nvPr>
        </p:nvSpPr>
        <p:spPr/>
        <p:txBody>
          <a:bodyPr/>
          <a:lstStyle/>
          <a:p>
            <a:fld id="{C044149C-A36C-4EAD-B64C-41F2CE60D5FC}" type="slidenum">
              <a:rPr lang="en-US" smtClean="0"/>
              <a:t>3</a:t>
            </a:fld>
            <a:endParaRPr lang="en-US"/>
          </a:p>
        </p:txBody>
      </p:sp>
    </p:spTree>
    <p:extLst>
      <p:ext uri="{BB962C8B-B14F-4D97-AF65-F5344CB8AC3E}">
        <p14:creationId xmlns:p14="http://schemas.microsoft.com/office/powerpoint/2010/main" val="267278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to take out a piece of paper and write #1 - #6 on it.  Ask them to answer “yes” or “no” for each question</a:t>
            </a:r>
            <a:endParaRPr lang="en-US" dirty="0"/>
          </a:p>
        </p:txBody>
      </p:sp>
      <p:sp>
        <p:nvSpPr>
          <p:cNvPr id="4" name="Slide Number Placeholder 3"/>
          <p:cNvSpPr>
            <a:spLocks noGrp="1"/>
          </p:cNvSpPr>
          <p:nvPr>
            <p:ph type="sldNum" sz="quarter" idx="10"/>
          </p:nvPr>
        </p:nvSpPr>
        <p:spPr/>
        <p:txBody>
          <a:bodyPr/>
          <a:lstStyle/>
          <a:p>
            <a:fld id="{C044149C-A36C-4EAD-B64C-41F2CE60D5FC}" type="slidenum">
              <a:rPr lang="en-US" smtClean="0"/>
              <a:t>4</a:t>
            </a:fld>
            <a:endParaRPr lang="en-US"/>
          </a:p>
        </p:txBody>
      </p:sp>
    </p:spTree>
    <p:extLst>
      <p:ext uri="{BB962C8B-B14F-4D97-AF65-F5344CB8AC3E}">
        <p14:creationId xmlns:p14="http://schemas.microsoft.com/office/powerpoint/2010/main" val="28751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a “sleep debt” refers to a</a:t>
            </a:r>
            <a:r>
              <a:rPr lang="en-US" baseline="0" dirty="0" smtClean="0"/>
              <a:t> condition where your body has not had enough sleep.  It could be just from the night before, or it could be chronic, not having slept for many days in a row.</a:t>
            </a:r>
          </a:p>
          <a:p>
            <a:endParaRPr lang="en-US" baseline="0" dirty="0" smtClean="0"/>
          </a:p>
          <a:p>
            <a:r>
              <a:rPr lang="en-US" baseline="0" dirty="0" smtClean="0"/>
              <a:t>Teachers – suggest you watch http://www.webmd.com/sleep-disorders/video/how-often-change-sheets</a:t>
            </a:r>
          </a:p>
          <a:p>
            <a:r>
              <a:rPr lang="en-US" baseline="0" dirty="0" smtClean="0"/>
              <a:t>Interesting that in Minnesota when school start time was made later, grades improved.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044149C-A36C-4EAD-B64C-41F2CE60D5FC}" type="slidenum">
              <a:rPr lang="en-US" smtClean="0"/>
              <a:t>5</a:t>
            </a:fld>
            <a:endParaRPr lang="en-US"/>
          </a:p>
        </p:txBody>
      </p:sp>
    </p:spTree>
    <p:extLst>
      <p:ext uri="{BB962C8B-B14F-4D97-AF65-F5344CB8AC3E}">
        <p14:creationId xmlns:p14="http://schemas.microsoft.com/office/powerpoint/2010/main" val="1599655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estimated that US employers may be losing $18 billion in lost productivity because of inadequate sleep. (http://www.sleepandyou.com/about-sleep-stats.htm</a:t>
            </a:r>
          </a:p>
          <a:p>
            <a:endParaRPr lang="en-US" dirty="0"/>
          </a:p>
        </p:txBody>
      </p:sp>
      <p:sp>
        <p:nvSpPr>
          <p:cNvPr id="4" name="Slide Number Placeholder 3"/>
          <p:cNvSpPr>
            <a:spLocks noGrp="1"/>
          </p:cNvSpPr>
          <p:nvPr>
            <p:ph type="sldNum" sz="quarter" idx="10"/>
          </p:nvPr>
        </p:nvSpPr>
        <p:spPr/>
        <p:txBody>
          <a:bodyPr/>
          <a:lstStyle/>
          <a:p>
            <a:fld id="{C044149C-A36C-4EAD-B64C-41F2CE60D5FC}" type="slidenum">
              <a:rPr lang="en-US" smtClean="0"/>
              <a:t>7</a:t>
            </a:fld>
            <a:endParaRPr lang="en-US"/>
          </a:p>
        </p:txBody>
      </p:sp>
    </p:spTree>
    <p:extLst>
      <p:ext uri="{BB962C8B-B14F-4D97-AF65-F5344CB8AC3E}">
        <p14:creationId xmlns:p14="http://schemas.microsoft.com/office/powerpoint/2010/main" val="1909133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Suggestions for “calming down” – to</a:t>
            </a:r>
            <a:r>
              <a:rPr lang="en-US" baseline="0" dirty="0" smtClean="0"/>
              <a:t> reduce stress, get organized, set priorities, delegate tasks.</a:t>
            </a:r>
          </a:p>
          <a:p>
            <a:r>
              <a:rPr lang="en-US" baseline="0" dirty="0" smtClean="0"/>
              <a:t>Before bed, write down what is on your mind – perhaps a journal might help.</a:t>
            </a:r>
            <a:endParaRPr lang="en-US" dirty="0"/>
          </a:p>
        </p:txBody>
      </p:sp>
      <p:sp>
        <p:nvSpPr>
          <p:cNvPr id="4" name="Slide Number Placeholder 3"/>
          <p:cNvSpPr>
            <a:spLocks noGrp="1"/>
          </p:cNvSpPr>
          <p:nvPr>
            <p:ph type="sldNum" sz="quarter" idx="10"/>
          </p:nvPr>
        </p:nvSpPr>
        <p:spPr/>
        <p:txBody>
          <a:bodyPr/>
          <a:lstStyle/>
          <a:p>
            <a:fld id="{C044149C-A36C-4EAD-B64C-41F2CE60D5FC}" type="slidenum">
              <a:rPr lang="en-US" smtClean="0"/>
              <a:t>11</a:t>
            </a:fld>
            <a:endParaRPr lang="en-US"/>
          </a:p>
        </p:txBody>
      </p:sp>
    </p:spTree>
    <p:extLst>
      <p:ext uri="{BB962C8B-B14F-4D97-AF65-F5344CB8AC3E}">
        <p14:creationId xmlns:p14="http://schemas.microsoft.com/office/powerpoint/2010/main" val="2355906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a:t>
            </a:r>
            <a:r>
              <a:rPr lang="en-US" baseline="0" dirty="0" smtClean="0"/>
              <a:t> room-darkening shades, earplugs, a fan or other device to create white noise, and maintain a room temperature conducive to sleep.</a:t>
            </a:r>
            <a:endParaRPr lang="en-US" dirty="0"/>
          </a:p>
        </p:txBody>
      </p:sp>
      <p:sp>
        <p:nvSpPr>
          <p:cNvPr id="4" name="Slide Number Placeholder 3"/>
          <p:cNvSpPr>
            <a:spLocks noGrp="1"/>
          </p:cNvSpPr>
          <p:nvPr>
            <p:ph type="sldNum" sz="quarter" idx="10"/>
          </p:nvPr>
        </p:nvSpPr>
        <p:spPr/>
        <p:txBody>
          <a:bodyPr/>
          <a:lstStyle/>
          <a:p>
            <a:fld id="{C044149C-A36C-4EAD-B64C-41F2CE60D5FC}" type="slidenum">
              <a:rPr lang="en-US" smtClean="0"/>
              <a:t>12</a:t>
            </a:fld>
            <a:endParaRPr lang="en-US"/>
          </a:p>
        </p:txBody>
      </p:sp>
    </p:spTree>
    <p:extLst>
      <p:ext uri="{BB962C8B-B14F-4D97-AF65-F5344CB8AC3E}">
        <p14:creationId xmlns:p14="http://schemas.microsoft.com/office/powerpoint/2010/main" val="1742891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025BA5B-A9F8-43EE-BC1C-4F4A105DDF99}" type="datetimeFigureOut">
              <a:rPr lang="en-US" smtClean="0"/>
              <a:t>7/10/12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19661D1-33F9-4BCB-A8EE-59A2133E75D9}"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025BA5B-A9F8-43EE-BC1C-4F4A105DDF99}" type="datetimeFigureOut">
              <a:rPr lang="en-US" smtClean="0"/>
              <a:t>7/10/12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19661D1-33F9-4BCB-A8EE-59A2133E75D9}"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025BA5B-A9F8-43EE-BC1C-4F4A105DDF99}"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661D1-33F9-4BCB-A8EE-59A2133E75D9}"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25BA5B-A9F8-43EE-BC1C-4F4A105DDF99}" type="datetimeFigureOut">
              <a:rPr lang="en-US" smtClean="0"/>
              <a:t>7/10/12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5BA5B-A9F8-43EE-BC1C-4F4A105DDF99}" type="datetimeFigureOut">
              <a:rPr lang="en-US" smtClean="0"/>
              <a:t>7/10/12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5BA5B-A9F8-43EE-BC1C-4F4A105DDF99}" type="datetimeFigureOut">
              <a:rPr lang="en-US" smtClean="0"/>
              <a:t>7/10/12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025BA5B-A9F8-43EE-BC1C-4F4A105DDF99}" type="datetimeFigureOut">
              <a:rPr lang="en-US" smtClean="0"/>
              <a:t>7/10/12</a:t>
            </a:fld>
            <a:endParaRPr lang="en-US"/>
          </a:p>
        </p:txBody>
      </p:sp>
      <p:sp>
        <p:nvSpPr>
          <p:cNvPr id="7" name="Slide Number Placeholder 6"/>
          <p:cNvSpPr>
            <a:spLocks noGrp="1"/>
          </p:cNvSpPr>
          <p:nvPr>
            <p:ph type="sldNum" sz="quarter" idx="12"/>
          </p:nvPr>
        </p:nvSpPr>
        <p:spPr/>
        <p:txBody>
          <a:bodyPr/>
          <a:lstStyle/>
          <a:p>
            <a:fld id="{719661D1-33F9-4BCB-A8EE-59A2133E75D9}"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5BA5B-A9F8-43EE-BC1C-4F4A105DDF99}" type="datetimeFigureOut">
              <a:rPr lang="en-US" smtClean="0"/>
              <a:t>7/10/12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025BA5B-A9F8-43EE-BC1C-4F4A105DDF99}" type="datetimeFigureOut">
              <a:rPr lang="en-US" smtClean="0"/>
              <a:t>7/10/12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19661D1-33F9-4BCB-A8EE-59A2133E75D9}"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025BA5B-A9F8-43EE-BC1C-4F4A105DDF99}"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661D1-33F9-4BCB-A8EE-59A2133E75D9}"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25BA5B-A9F8-43EE-BC1C-4F4A105DDF99}" type="datetimeFigureOut">
              <a:rPr lang="en-US" smtClean="0"/>
              <a:t>7/10/12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5BA5B-A9F8-43EE-BC1C-4F4A105DDF99}" type="datetimeFigureOut">
              <a:rPr lang="en-US" smtClean="0"/>
              <a:t>7/10/12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5BA5B-A9F8-43EE-BC1C-4F4A105DDF99}" type="datetimeFigureOut">
              <a:rPr lang="en-US" smtClean="0"/>
              <a:t>7/10/12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025BA5B-A9F8-43EE-BC1C-4F4A105DDF99}" type="datetimeFigureOut">
              <a:rPr lang="en-US" smtClean="0"/>
              <a:t>7/10/12</a:t>
            </a:fld>
            <a:endParaRPr lang="en-US"/>
          </a:p>
        </p:txBody>
      </p:sp>
      <p:sp>
        <p:nvSpPr>
          <p:cNvPr id="7" name="Slide Number Placeholder 6"/>
          <p:cNvSpPr>
            <a:spLocks noGrp="1"/>
          </p:cNvSpPr>
          <p:nvPr>
            <p:ph type="sldNum" sz="quarter" idx="12"/>
          </p:nvPr>
        </p:nvSpPr>
        <p:spPr/>
        <p:txBody>
          <a:bodyPr/>
          <a:lstStyle/>
          <a:p>
            <a:fld id="{719661D1-33F9-4BCB-A8EE-59A2133E75D9}"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5BA5B-A9F8-43EE-BC1C-4F4A105DDF99}" type="datetimeFigureOut">
              <a:rPr lang="en-US" smtClean="0"/>
              <a:t>7/10/12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5025BA5B-A9F8-43EE-BC1C-4F4A105DDF99}" type="datetimeFigureOut">
              <a:rPr lang="en-US" smtClean="0"/>
              <a:t>7/10/12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719661D1-33F9-4BCB-A8EE-59A2133E75D9}"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9661D1-33F9-4BCB-A8EE-59A2133E75D9}"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9661D1-33F9-4BCB-A8EE-59A2133E75D9}"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25BA5B-A9F8-43EE-BC1C-4F4A105DDF99}" type="datetimeFigureOut">
              <a:rPr lang="en-US" smtClean="0"/>
              <a:t>7/10/12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9661D1-33F9-4BCB-A8EE-59A2133E75D9}"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025BA5B-A9F8-43EE-BC1C-4F4A105DDF99}" type="datetimeFigureOut">
              <a:rPr lang="en-US" smtClean="0"/>
              <a:t>7/10/12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19661D1-33F9-4BCB-A8EE-59A2133E75D9}"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025BA5B-A9F8-43EE-BC1C-4F4A105DDF99}" type="datetimeFigureOut">
              <a:rPr lang="en-US" smtClean="0"/>
              <a:t>7/10/12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19661D1-33F9-4BCB-A8EE-59A2133E75D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025BA5B-A9F8-43EE-BC1C-4F4A105DDF99}"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661D1-33F9-4BCB-A8EE-59A2133E75D9}"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025BA5B-A9F8-43EE-BC1C-4F4A105DDF99}" type="datetimeFigureOut">
              <a:rPr lang="en-US" smtClean="0"/>
              <a:t>7/10/12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19661D1-33F9-4BCB-A8EE-59A2133E75D9}"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25BA5B-A9F8-43EE-BC1C-4F4A105DDF99}" type="datetimeFigureOut">
              <a:rPr lang="en-US" smtClean="0"/>
              <a:t>7/10/12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9661D1-33F9-4BCB-A8EE-59A2133E75D9}"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25BA5B-A9F8-43EE-BC1C-4F4A105DDF99}" type="datetimeFigureOut">
              <a:rPr lang="en-US" smtClean="0"/>
              <a:t>7/10/12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9661D1-33F9-4BCB-A8EE-59A2133E75D9}"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9661D1-33F9-4BCB-A8EE-59A2133E75D9}"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9661D1-33F9-4BCB-A8EE-59A2133E75D9}"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025BA5B-A9F8-43EE-BC1C-4F4A105DDF99}" type="datetimeFigureOut">
              <a:rPr lang="en-US" smtClean="0"/>
              <a:t>7/10/12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19661D1-33F9-4BCB-A8EE-59A2133E75D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025BA5B-A9F8-43EE-BC1C-4F4A105DDF99}"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025BA5B-A9F8-43EE-BC1C-4F4A105DDF99}" type="datetimeFigureOut">
              <a:rPr lang="en-US" smtClean="0"/>
              <a:t>7/10/12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25BA5B-A9F8-43EE-BC1C-4F4A105DDF99}" type="datetimeFigureOut">
              <a:rPr lang="en-US" smtClean="0"/>
              <a:t>7/10/12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025BA5B-A9F8-43EE-BC1C-4F4A105DDF99}" type="datetimeFigureOut">
              <a:rPr lang="en-US" smtClean="0"/>
              <a:t>7/10/12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5BA5B-A9F8-43EE-BC1C-4F4A105DDF99}" type="datetimeFigureOut">
              <a:rPr lang="en-US" smtClean="0"/>
              <a:t>7/10/12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025BA5B-A9F8-43EE-BC1C-4F4A105DDF99}"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025BA5B-A9F8-43EE-BC1C-4F4A105DDF99}"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19661D1-33F9-4BCB-A8EE-59A2133E75D9}"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5025BA5B-A9F8-43EE-BC1C-4F4A105DDF99}" type="datetimeFigureOut">
              <a:rPr lang="en-US" smtClean="0"/>
              <a:t>7/10/12</a:t>
            </a:fld>
            <a:endParaRPr lang="en-US"/>
          </a:p>
        </p:txBody>
      </p:sp>
      <p:sp>
        <p:nvSpPr>
          <p:cNvPr id="17" name="Slide Number Placeholder 16"/>
          <p:cNvSpPr>
            <a:spLocks noGrp="1"/>
          </p:cNvSpPr>
          <p:nvPr>
            <p:ph type="sldNum" sz="quarter" idx="11"/>
          </p:nvPr>
        </p:nvSpPr>
        <p:spPr/>
        <p:txBody>
          <a:bodyPr/>
          <a:lstStyle/>
          <a:p>
            <a:fld id="{719661D1-33F9-4BCB-A8EE-59A2133E75D9}"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5025BA5B-A9F8-43EE-BC1C-4F4A105DDF99}" type="datetimeFigureOut">
              <a:rPr lang="en-US" smtClean="0"/>
              <a:t>7/10/12</a:t>
            </a:fld>
            <a:endParaRPr lang="en-US"/>
          </a:p>
        </p:txBody>
      </p:sp>
      <p:sp>
        <p:nvSpPr>
          <p:cNvPr id="12" name="Slide Number Placeholder 11"/>
          <p:cNvSpPr>
            <a:spLocks noGrp="1"/>
          </p:cNvSpPr>
          <p:nvPr>
            <p:ph type="sldNum" sz="quarter" idx="15"/>
          </p:nvPr>
        </p:nvSpPr>
        <p:spPr/>
        <p:txBody>
          <a:bodyPr/>
          <a:lstStyle/>
          <a:p>
            <a:fld id="{719661D1-33F9-4BCB-A8EE-59A2133E75D9}"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5025BA5B-A9F8-43EE-BC1C-4F4A105DDF99}" type="datetimeFigureOut">
              <a:rPr lang="en-US" smtClean="0"/>
              <a:t>7/10/12</a:t>
            </a:fld>
            <a:endParaRPr lang="en-US"/>
          </a:p>
        </p:txBody>
      </p:sp>
      <p:sp>
        <p:nvSpPr>
          <p:cNvPr id="14" name="Slide Number Placeholder 13"/>
          <p:cNvSpPr>
            <a:spLocks noGrp="1"/>
          </p:cNvSpPr>
          <p:nvPr>
            <p:ph type="sldNum" sz="quarter" idx="11"/>
          </p:nvPr>
        </p:nvSpPr>
        <p:spPr/>
        <p:txBody>
          <a:bodyPr/>
          <a:lstStyle/>
          <a:p>
            <a:fld id="{719661D1-33F9-4BCB-A8EE-59A2133E75D9}"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5025BA5B-A9F8-43EE-BC1C-4F4A105DDF99}" type="datetimeFigureOut">
              <a:rPr lang="en-US" smtClean="0"/>
              <a:t>7/10/12</a:t>
            </a:fld>
            <a:endParaRPr lang="en-US"/>
          </a:p>
        </p:txBody>
      </p:sp>
      <p:sp>
        <p:nvSpPr>
          <p:cNvPr id="12" name="Slide Number Placeholder 11"/>
          <p:cNvSpPr>
            <a:spLocks noGrp="1"/>
          </p:cNvSpPr>
          <p:nvPr>
            <p:ph type="sldNum" sz="quarter" idx="16"/>
          </p:nvPr>
        </p:nvSpPr>
        <p:spPr/>
        <p:txBody>
          <a:bodyPr/>
          <a:lstStyle/>
          <a:p>
            <a:fld id="{719661D1-33F9-4BCB-A8EE-59A2133E75D9}"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5BA5B-A9F8-43EE-BC1C-4F4A105DDF99}" type="datetimeFigureOut">
              <a:rPr lang="en-US" smtClean="0"/>
              <a:t>7/10/12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5025BA5B-A9F8-43EE-BC1C-4F4A105DDF99}" type="datetimeFigureOut">
              <a:rPr lang="en-US" smtClean="0"/>
              <a:t>7/10/12</a:t>
            </a:fld>
            <a:endParaRPr lang="en-US"/>
          </a:p>
        </p:txBody>
      </p:sp>
      <p:sp>
        <p:nvSpPr>
          <p:cNvPr id="12" name="Slide Number Placeholder 11"/>
          <p:cNvSpPr>
            <a:spLocks noGrp="1"/>
          </p:cNvSpPr>
          <p:nvPr>
            <p:ph type="sldNum" sz="quarter" idx="17"/>
          </p:nvPr>
        </p:nvSpPr>
        <p:spPr/>
        <p:txBody>
          <a:bodyPr/>
          <a:lstStyle/>
          <a:p>
            <a:fld id="{719661D1-33F9-4BCB-A8EE-59A2133E75D9}"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5025BA5B-A9F8-43EE-BC1C-4F4A105DDF99}" type="datetimeFigureOut">
              <a:rPr lang="en-US" smtClean="0"/>
              <a:t>7/10/12</a:t>
            </a:fld>
            <a:endParaRPr lang="en-US"/>
          </a:p>
        </p:txBody>
      </p:sp>
      <p:sp>
        <p:nvSpPr>
          <p:cNvPr id="16" name="Slide Number Placeholder 15"/>
          <p:cNvSpPr>
            <a:spLocks noGrp="1"/>
          </p:cNvSpPr>
          <p:nvPr>
            <p:ph type="sldNum" sz="quarter" idx="11"/>
          </p:nvPr>
        </p:nvSpPr>
        <p:spPr/>
        <p:txBody>
          <a:bodyPr/>
          <a:lstStyle/>
          <a:p>
            <a:fld id="{719661D1-33F9-4BCB-A8EE-59A2133E75D9}"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025BA5B-A9F8-43EE-BC1C-4F4A105DDF99}" type="datetimeFigureOut">
              <a:rPr lang="en-US" smtClean="0"/>
              <a:t>7/10/12</a:t>
            </a:fld>
            <a:endParaRPr lang="en-US"/>
          </a:p>
        </p:txBody>
      </p:sp>
      <p:sp>
        <p:nvSpPr>
          <p:cNvPr id="8" name="Slide Number Placeholder 7"/>
          <p:cNvSpPr>
            <a:spLocks noGrp="1"/>
          </p:cNvSpPr>
          <p:nvPr>
            <p:ph type="sldNum" sz="quarter" idx="11"/>
          </p:nvPr>
        </p:nvSpPr>
        <p:spPr/>
        <p:txBody>
          <a:bodyPr/>
          <a:lstStyle/>
          <a:p>
            <a:fld id="{719661D1-33F9-4BCB-A8EE-59A2133E75D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5025BA5B-A9F8-43EE-BC1C-4F4A105DDF99}" type="datetimeFigureOut">
              <a:rPr lang="en-US" smtClean="0"/>
              <a:t>7/10/12</a:t>
            </a:fld>
            <a:endParaRPr lang="en-US"/>
          </a:p>
        </p:txBody>
      </p:sp>
      <p:sp>
        <p:nvSpPr>
          <p:cNvPr id="19" name="Slide Number Placeholder 18"/>
          <p:cNvSpPr>
            <a:spLocks noGrp="1"/>
          </p:cNvSpPr>
          <p:nvPr>
            <p:ph type="sldNum" sz="quarter" idx="16"/>
          </p:nvPr>
        </p:nvSpPr>
        <p:spPr/>
        <p:txBody>
          <a:bodyPr/>
          <a:lstStyle/>
          <a:p>
            <a:fld id="{719661D1-33F9-4BCB-A8EE-59A2133E75D9}"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5025BA5B-A9F8-43EE-BC1C-4F4A105DDF99}" type="datetimeFigureOut">
              <a:rPr lang="en-US" smtClean="0"/>
              <a:t>7/10/12</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719661D1-33F9-4BCB-A8EE-59A2133E75D9}"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5025BA5B-A9F8-43EE-BC1C-4F4A105DDF99}" type="datetimeFigureOut">
              <a:rPr lang="en-US" smtClean="0"/>
              <a:t>7/10/12</a:t>
            </a:fld>
            <a:endParaRPr lang="en-US"/>
          </a:p>
        </p:txBody>
      </p:sp>
      <p:sp>
        <p:nvSpPr>
          <p:cNvPr id="17" name="Slide Number Placeholder 16"/>
          <p:cNvSpPr>
            <a:spLocks noGrp="1"/>
          </p:cNvSpPr>
          <p:nvPr>
            <p:ph type="sldNum" sz="quarter" idx="11"/>
          </p:nvPr>
        </p:nvSpPr>
        <p:spPr/>
        <p:txBody>
          <a:bodyPr/>
          <a:lstStyle/>
          <a:p>
            <a:fld id="{719661D1-33F9-4BCB-A8EE-59A2133E75D9}"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5025BA5B-A9F8-43EE-BC1C-4F4A105DDF99}" type="datetimeFigureOut">
              <a:rPr lang="en-US" smtClean="0"/>
              <a:t>7/10/12</a:t>
            </a:fld>
            <a:endParaRPr lang="en-US"/>
          </a:p>
        </p:txBody>
      </p:sp>
      <p:sp>
        <p:nvSpPr>
          <p:cNvPr id="12" name="Slide Number Placeholder 11"/>
          <p:cNvSpPr>
            <a:spLocks noGrp="1"/>
          </p:cNvSpPr>
          <p:nvPr>
            <p:ph type="sldNum" sz="quarter" idx="15"/>
          </p:nvPr>
        </p:nvSpPr>
        <p:spPr/>
        <p:txBody>
          <a:bodyPr/>
          <a:lstStyle/>
          <a:p>
            <a:fld id="{719661D1-33F9-4BCB-A8EE-59A2133E75D9}"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5025BA5B-A9F8-43EE-BC1C-4F4A105DDF99}" type="datetimeFigureOut">
              <a:rPr lang="en-US" smtClean="0"/>
              <a:t>7/10/12</a:t>
            </a:fld>
            <a:endParaRPr lang="en-US"/>
          </a:p>
        </p:txBody>
      </p:sp>
      <p:sp>
        <p:nvSpPr>
          <p:cNvPr id="14" name="Slide Number Placeholder 13"/>
          <p:cNvSpPr>
            <a:spLocks noGrp="1"/>
          </p:cNvSpPr>
          <p:nvPr>
            <p:ph type="sldNum" sz="quarter" idx="11"/>
          </p:nvPr>
        </p:nvSpPr>
        <p:spPr/>
        <p:txBody>
          <a:bodyPr/>
          <a:lstStyle/>
          <a:p>
            <a:fld id="{719661D1-33F9-4BCB-A8EE-59A2133E75D9}"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5BA5B-A9F8-43EE-BC1C-4F4A105DDF99}" type="datetimeFigureOut">
              <a:rPr lang="en-US" smtClean="0"/>
              <a:t>7/10/12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5025BA5B-A9F8-43EE-BC1C-4F4A105DDF99}" type="datetimeFigureOut">
              <a:rPr lang="en-US" smtClean="0"/>
              <a:t>7/10/12</a:t>
            </a:fld>
            <a:endParaRPr lang="en-US"/>
          </a:p>
        </p:txBody>
      </p:sp>
      <p:sp>
        <p:nvSpPr>
          <p:cNvPr id="12" name="Slide Number Placeholder 11"/>
          <p:cNvSpPr>
            <a:spLocks noGrp="1"/>
          </p:cNvSpPr>
          <p:nvPr>
            <p:ph type="sldNum" sz="quarter" idx="16"/>
          </p:nvPr>
        </p:nvSpPr>
        <p:spPr/>
        <p:txBody>
          <a:bodyPr/>
          <a:lstStyle/>
          <a:p>
            <a:fld id="{719661D1-33F9-4BCB-A8EE-59A2133E75D9}"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5025BA5B-A9F8-43EE-BC1C-4F4A105DDF99}" type="datetimeFigureOut">
              <a:rPr lang="en-US" smtClean="0"/>
              <a:t>7/10/12</a:t>
            </a:fld>
            <a:endParaRPr lang="en-US"/>
          </a:p>
        </p:txBody>
      </p:sp>
      <p:sp>
        <p:nvSpPr>
          <p:cNvPr id="12" name="Slide Number Placeholder 11"/>
          <p:cNvSpPr>
            <a:spLocks noGrp="1"/>
          </p:cNvSpPr>
          <p:nvPr>
            <p:ph type="sldNum" sz="quarter" idx="17"/>
          </p:nvPr>
        </p:nvSpPr>
        <p:spPr/>
        <p:txBody>
          <a:bodyPr/>
          <a:lstStyle/>
          <a:p>
            <a:fld id="{719661D1-33F9-4BCB-A8EE-59A2133E75D9}"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5025BA5B-A9F8-43EE-BC1C-4F4A105DDF99}" type="datetimeFigureOut">
              <a:rPr lang="en-US" smtClean="0"/>
              <a:t>7/10/12</a:t>
            </a:fld>
            <a:endParaRPr lang="en-US"/>
          </a:p>
        </p:txBody>
      </p:sp>
      <p:sp>
        <p:nvSpPr>
          <p:cNvPr id="16" name="Slide Number Placeholder 15"/>
          <p:cNvSpPr>
            <a:spLocks noGrp="1"/>
          </p:cNvSpPr>
          <p:nvPr>
            <p:ph type="sldNum" sz="quarter" idx="11"/>
          </p:nvPr>
        </p:nvSpPr>
        <p:spPr/>
        <p:txBody>
          <a:bodyPr/>
          <a:lstStyle/>
          <a:p>
            <a:fld id="{719661D1-33F9-4BCB-A8EE-59A2133E75D9}"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025BA5B-A9F8-43EE-BC1C-4F4A105DDF99}" type="datetimeFigureOut">
              <a:rPr lang="en-US" smtClean="0"/>
              <a:t>7/10/12</a:t>
            </a:fld>
            <a:endParaRPr lang="en-US"/>
          </a:p>
        </p:txBody>
      </p:sp>
      <p:sp>
        <p:nvSpPr>
          <p:cNvPr id="8" name="Slide Number Placeholder 7"/>
          <p:cNvSpPr>
            <a:spLocks noGrp="1"/>
          </p:cNvSpPr>
          <p:nvPr>
            <p:ph type="sldNum" sz="quarter" idx="11"/>
          </p:nvPr>
        </p:nvSpPr>
        <p:spPr/>
        <p:txBody>
          <a:bodyPr/>
          <a:lstStyle/>
          <a:p>
            <a:fld id="{719661D1-33F9-4BCB-A8EE-59A2133E75D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5025BA5B-A9F8-43EE-BC1C-4F4A105DDF99}" type="datetimeFigureOut">
              <a:rPr lang="en-US" smtClean="0"/>
              <a:t>7/10/12</a:t>
            </a:fld>
            <a:endParaRPr lang="en-US"/>
          </a:p>
        </p:txBody>
      </p:sp>
      <p:sp>
        <p:nvSpPr>
          <p:cNvPr id="19" name="Slide Number Placeholder 18"/>
          <p:cNvSpPr>
            <a:spLocks noGrp="1"/>
          </p:cNvSpPr>
          <p:nvPr>
            <p:ph type="sldNum" sz="quarter" idx="16"/>
          </p:nvPr>
        </p:nvSpPr>
        <p:spPr/>
        <p:txBody>
          <a:bodyPr/>
          <a:lstStyle/>
          <a:p>
            <a:fld id="{719661D1-33F9-4BCB-A8EE-59A2133E75D9}"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5025BA5B-A9F8-43EE-BC1C-4F4A105DDF99}" type="datetimeFigureOut">
              <a:rPr lang="en-US" smtClean="0"/>
              <a:t>7/10/12</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719661D1-33F9-4BCB-A8EE-59A2133E75D9}"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025BA5B-A9F8-43EE-BC1C-4F4A105DDF99}" type="datetimeFigureOut">
              <a:rPr lang="en-US" smtClean="0"/>
              <a:t>7/10/12</a:t>
            </a:fld>
            <a:endParaRPr lang="en-US"/>
          </a:p>
        </p:txBody>
      </p:sp>
      <p:sp>
        <p:nvSpPr>
          <p:cNvPr id="7" name="Slide Number Placeholder 6"/>
          <p:cNvSpPr>
            <a:spLocks noGrp="1"/>
          </p:cNvSpPr>
          <p:nvPr>
            <p:ph type="sldNum" sz="quarter" idx="12"/>
          </p:nvPr>
        </p:nvSpPr>
        <p:spPr/>
        <p:txBody>
          <a:bodyPr/>
          <a:lstStyle/>
          <a:p>
            <a:fld id="{719661D1-33F9-4BCB-A8EE-59A2133E75D9}"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25BA5B-A9F8-43EE-BC1C-4F4A105DDF99}"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661D1-33F9-4BCB-A8EE-59A2133E75D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25BA5B-A9F8-43EE-BC1C-4F4A105DDF99}" type="datetimeFigureOut">
              <a:rPr lang="en-US" smtClean="0"/>
              <a:t>7/10/12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661D1-33F9-4BCB-A8EE-59A2133E75D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25BA5B-A9F8-43EE-BC1C-4F4A105DDF99}" type="datetimeFigureOut">
              <a:rPr lang="en-US" smtClean="0"/>
              <a:t>7/10/12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5BA5B-A9F8-43EE-BC1C-4F4A105DDF99}" type="datetimeFigureOut">
              <a:rPr lang="en-US" smtClean="0"/>
              <a:t>7/10/12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5BA5B-A9F8-43EE-BC1C-4F4A105DDF99}"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5BA5B-A9F8-43EE-BC1C-4F4A105DDF99}"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661D1-33F9-4BCB-A8EE-59A2133E75D9}"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25BA5B-A9F8-43EE-BC1C-4F4A105DDF99}"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5BA5B-A9F8-43EE-BC1C-4F4A105DDF99}" type="datetimeFigureOut">
              <a:rPr lang="en-US" smtClean="0"/>
              <a:t>7/10/12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19661D1-33F9-4BCB-A8EE-59A2133E75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025BA5B-A9F8-43EE-BC1C-4F4A105DDF99}" type="datetimeFigureOut">
              <a:rPr lang="en-US" smtClean="0"/>
              <a:t>7/10/12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19661D1-33F9-4BCB-A8EE-59A2133E75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025BA5B-A9F8-43EE-BC1C-4F4A105DDF99}" type="datetimeFigureOut">
              <a:rPr lang="en-US" smtClean="0"/>
              <a:t>7/10/12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19661D1-33F9-4BCB-A8EE-59A2133E75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025BA5B-A9F8-43EE-BC1C-4F4A105DDF99}" type="datetimeFigureOut">
              <a:rPr lang="en-US" smtClean="0"/>
              <a:t>7/10/12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19661D1-33F9-4BCB-A8EE-59A2133E75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025BA5B-A9F8-43EE-BC1C-4F4A105DDF99}" type="datetimeFigureOut">
              <a:rPr lang="en-US" smtClean="0"/>
              <a:t>7/10/12</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19661D1-33F9-4BCB-A8EE-59A2133E75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025BA5B-A9F8-43EE-BC1C-4F4A105DDF99}" type="datetimeFigureOut">
              <a:rPr lang="en-US" smtClean="0"/>
              <a:t>7/10/12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19661D1-33F9-4BCB-A8EE-59A2133E75D9}"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5025BA5B-A9F8-43EE-BC1C-4F4A105DDF99}" type="datetimeFigureOut">
              <a:rPr lang="en-US" smtClean="0"/>
              <a:t>7/10/12</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719661D1-33F9-4BCB-A8EE-59A2133E75D9}"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5025BA5B-A9F8-43EE-BC1C-4F4A105DDF99}" type="datetimeFigureOut">
              <a:rPr lang="en-US" smtClean="0"/>
              <a:t>7/10/12</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719661D1-33F9-4BCB-A8EE-59A2133E75D9}"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025BA5B-A9F8-43EE-BC1C-4F4A105DDF99}" type="datetimeFigureOut">
              <a:rPr lang="en-US" smtClean="0"/>
              <a:t>7/10/12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19661D1-33F9-4BCB-A8EE-59A2133E75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image" Target="../media/image1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youtube.com/watch?v=alUUaOIDQL0" TargetMode="External"/><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838200"/>
            <a:ext cx="7024744" cy="1066800"/>
          </a:xfrm>
        </p:spPr>
        <p:txBody>
          <a:bodyPr/>
          <a:lstStyle/>
          <a:p>
            <a:r>
              <a:rPr lang="en-US" dirty="0" smtClean="0"/>
              <a:t>What is it?</a:t>
            </a:r>
            <a:endParaRPr lang="en-US" dirty="0"/>
          </a:p>
        </p:txBody>
      </p:sp>
      <p:sp>
        <p:nvSpPr>
          <p:cNvPr id="5" name="Content Placeholder 4"/>
          <p:cNvSpPr>
            <a:spLocks noGrp="1"/>
          </p:cNvSpPr>
          <p:nvPr>
            <p:ph idx="1"/>
          </p:nvPr>
        </p:nvSpPr>
        <p:spPr>
          <a:xfrm>
            <a:off x="1043492" y="2057400"/>
            <a:ext cx="6777317" cy="3775229"/>
          </a:xfrm>
        </p:spPr>
        <p:txBody>
          <a:bodyPr/>
          <a:lstStyle/>
          <a:p>
            <a:r>
              <a:rPr lang="en-US" dirty="0" smtClean="0"/>
              <a:t>About half of all Americans report difficulty with this at least occasionally.</a:t>
            </a:r>
          </a:p>
          <a:p>
            <a:r>
              <a:rPr lang="en-US" dirty="0" smtClean="0"/>
              <a:t>The National Highway and Traffic Safety Administration has estimated that it causes 100,000 auto crashes each year.</a:t>
            </a:r>
          </a:p>
          <a:p>
            <a:r>
              <a:rPr lang="en-US" dirty="0" smtClean="0"/>
              <a:t>It </a:t>
            </a:r>
            <a:r>
              <a:rPr lang="en-US" dirty="0"/>
              <a:t>i</a:t>
            </a:r>
            <a:r>
              <a:rPr lang="en-US" dirty="0" smtClean="0"/>
              <a:t>s attributed to 1,500 traffic-related deaths and tens of thousands of injuries and lasting disabilities.</a:t>
            </a:r>
            <a:endParaRPr lang="en-US" dirty="0"/>
          </a:p>
        </p:txBody>
      </p:sp>
      <p:pic>
        <p:nvPicPr>
          <p:cNvPr id="2" name="Picture 1"/>
          <p:cNvPicPr>
            <a:picLocks noChangeAspect="1"/>
          </p:cNvPicPr>
          <p:nvPr/>
        </p:nvPicPr>
        <p:blipFill>
          <a:blip r:embed="rId3"/>
          <a:stretch>
            <a:fillRect/>
          </a:stretch>
        </p:blipFill>
        <p:spPr>
          <a:xfrm>
            <a:off x="7301802" y="4953000"/>
            <a:ext cx="1677098" cy="1781508"/>
          </a:xfrm>
          <a:prstGeom prst="rect">
            <a:avLst/>
          </a:prstGeom>
          <a:ln w="22225">
            <a:solidFill>
              <a:srgbClr val="3366FF"/>
            </a:solidFill>
          </a:ln>
        </p:spPr>
      </p:pic>
    </p:spTree>
    <p:extLst>
      <p:ext uri="{BB962C8B-B14F-4D97-AF65-F5344CB8AC3E}">
        <p14:creationId xmlns:p14="http://schemas.microsoft.com/office/powerpoint/2010/main" val="21843531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Secrets to Good Sleep</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Avoid caffeine late in the day and ALWAYS abstain from nicotine and alcohol. Caffeine and nicotine can delay sleep and alcohol may interrupt sleep. Do not go to bed hungry or stuffed. Your discomfort might keep you awake. Also – limit how much you drink before bed, to prevent disruptive middle-of-the-night trips to the toilet.</a:t>
            </a:r>
          </a:p>
          <a:p>
            <a:r>
              <a:rPr lang="en-US" dirty="0" smtClean="0"/>
              <a:t>If you have trouble sleeping, avoid taking naps.</a:t>
            </a:r>
          </a:p>
          <a:p>
            <a:r>
              <a:rPr lang="en-US" dirty="0" smtClean="0"/>
              <a:t>Do not exercise during the last 3 hours before bedtime.</a:t>
            </a:r>
            <a:endParaRPr lang="en-US" dirty="0"/>
          </a:p>
        </p:txBody>
      </p:sp>
      <p:pic>
        <p:nvPicPr>
          <p:cNvPr id="5" name="Picture 4"/>
          <p:cNvPicPr>
            <a:picLocks noChangeAspect="1"/>
          </p:cNvPicPr>
          <p:nvPr/>
        </p:nvPicPr>
        <p:blipFill>
          <a:blip r:embed="rId2"/>
          <a:stretch>
            <a:fillRect/>
          </a:stretch>
        </p:blipFill>
        <p:spPr>
          <a:xfrm>
            <a:off x="4953000" y="2096655"/>
            <a:ext cx="3276600" cy="2713951"/>
          </a:xfrm>
          <a:prstGeom prst="rect">
            <a:avLst/>
          </a:prstGeom>
          <a:ln w="38100">
            <a:solidFill>
              <a:schemeClr val="accent2">
                <a:lumMod val="60000"/>
                <a:lumOff val="40000"/>
              </a:schemeClr>
            </a:solidFill>
          </a:ln>
        </p:spPr>
      </p:pic>
    </p:spTree>
    <p:extLst>
      <p:ext uri="{BB962C8B-B14F-4D97-AF65-F5344CB8AC3E}">
        <p14:creationId xmlns:p14="http://schemas.microsoft.com/office/powerpoint/2010/main" val="22475515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a:t>Secrets to Good </a:t>
            </a:r>
            <a:r>
              <a:rPr lang="en-US" dirty="0" smtClean="0"/>
              <a:t>Sleep </a:t>
            </a:r>
            <a:r>
              <a:rPr lang="en-US" sz="3200" dirty="0" smtClean="0"/>
              <a:t>(Continued)</a:t>
            </a:r>
            <a:endParaRPr lang="en-US" sz="3200" dirty="0"/>
          </a:p>
        </p:txBody>
      </p:sp>
      <p:sp>
        <p:nvSpPr>
          <p:cNvPr id="4" name="Content Placeholder 3"/>
          <p:cNvSpPr>
            <a:spLocks noGrp="1"/>
          </p:cNvSpPr>
          <p:nvPr>
            <p:ph idx="1"/>
          </p:nvPr>
        </p:nvSpPr>
        <p:spPr>
          <a:xfrm>
            <a:off x="457200" y="1676400"/>
            <a:ext cx="8229600" cy="4648200"/>
          </a:xfrm>
        </p:spPr>
        <p:txBody>
          <a:bodyPr>
            <a:normAutofit/>
          </a:bodyPr>
          <a:lstStyle/>
          <a:p>
            <a:r>
              <a:rPr lang="en-US" dirty="0"/>
              <a:t>Establish a regular bedtime routine that allows you to calm down and let your brain know it is time to sleep.</a:t>
            </a:r>
          </a:p>
          <a:p>
            <a:r>
              <a:rPr lang="en-US" dirty="0"/>
              <a:t>Don’t use your bed for anything other than sleeping. (Don’t do homework or watch TV in your bed so you will associate your bed only with </a:t>
            </a:r>
            <a:r>
              <a:rPr lang="en-US"/>
              <a:t>sleep</a:t>
            </a:r>
            <a:r>
              <a:rPr lang="en-US" smtClean="0"/>
              <a:t>.)</a:t>
            </a:r>
            <a:endParaRPr lang="en-US" dirty="0"/>
          </a:p>
          <a:p>
            <a:pPr marL="0" indent="0">
              <a:buNone/>
            </a:pPr>
            <a:endParaRPr lang="en-US" dirty="0"/>
          </a:p>
        </p:txBody>
      </p:sp>
      <p:pic>
        <p:nvPicPr>
          <p:cNvPr id="7" name="Picture 6" descr="studying in bed"/>
          <p:cNvPicPr/>
          <p:nvPr/>
        </p:nvPicPr>
        <p:blipFill>
          <a:blip r:embed="rId3">
            <a:extLst>
              <a:ext uri="{28A0092B-C50C-407E-A947-70E740481C1C}">
                <a14:useLocalDpi xmlns:a14="http://schemas.microsoft.com/office/drawing/2010/main" val="0"/>
              </a:ext>
            </a:extLst>
          </a:blip>
          <a:srcRect/>
          <a:stretch>
            <a:fillRect/>
          </a:stretch>
        </p:blipFill>
        <p:spPr bwMode="auto">
          <a:xfrm>
            <a:off x="4290130" y="4010025"/>
            <a:ext cx="4752975" cy="2847975"/>
          </a:xfrm>
          <a:prstGeom prst="rect">
            <a:avLst/>
          </a:prstGeom>
          <a:ln w="38100">
            <a:solidFill>
              <a:schemeClr val="accent2">
                <a:lumMod val="60000"/>
                <a:lumOff val="40000"/>
              </a:schemeClr>
            </a:solidFill>
          </a:ln>
        </p:spPr>
      </p:pic>
    </p:spTree>
    <p:extLst>
      <p:ext uri="{BB962C8B-B14F-4D97-AF65-F5344CB8AC3E}">
        <p14:creationId xmlns:p14="http://schemas.microsoft.com/office/powerpoint/2010/main" val="9221069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Secrets to Good Sleep </a:t>
            </a:r>
            <a:r>
              <a:rPr lang="en-US" sz="3600" dirty="0"/>
              <a:t>(Continued)</a:t>
            </a:r>
          </a:p>
        </p:txBody>
      </p:sp>
      <p:sp>
        <p:nvSpPr>
          <p:cNvPr id="3" name="Content Placeholder 2"/>
          <p:cNvSpPr>
            <a:spLocks noGrp="1"/>
          </p:cNvSpPr>
          <p:nvPr>
            <p:ph sz="half" idx="1"/>
          </p:nvPr>
        </p:nvSpPr>
        <p:spPr/>
        <p:txBody>
          <a:bodyPr>
            <a:normAutofit lnSpcReduction="10000"/>
          </a:bodyPr>
          <a:lstStyle/>
          <a:p>
            <a:r>
              <a:rPr lang="en-US" sz="2400" dirty="0" smtClean="0"/>
              <a:t>Make your sleep environment as pleasant, comfortable, quiet, and dark as you need it.</a:t>
            </a:r>
          </a:p>
          <a:p>
            <a:r>
              <a:rPr lang="en-US" sz="2400" dirty="0" smtClean="0"/>
              <a:t>If you can’t go to sleep after 30 minutes, don’t stay in bed tossing and turning.  Get up and involve yourself in a relaxing activity like listening to soft music or reading until you </a:t>
            </a:r>
            <a:r>
              <a:rPr lang="en-US" sz="2400" smtClean="0"/>
              <a:t>feel sleepy </a:t>
            </a:r>
            <a:r>
              <a:rPr lang="en-US" sz="2400" dirty="0" smtClean="0"/>
              <a:t>again.</a:t>
            </a:r>
          </a:p>
          <a:p>
            <a:endParaRPr lang="en-US" sz="2400" dirty="0"/>
          </a:p>
        </p:txBody>
      </p:sp>
      <p:pic>
        <p:nvPicPr>
          <p:cNvPr id="5" name="Picture 4" descr="the sleeping beauty by papierkowa25 Funny Photographs of Sleeping Animals"/>
          <p:cNvPicPr/>
          <p:nvPr/>
        </p:nvPicPr>
        <p:blipFill>
          <a:blip r:embed="rId3">
            <a:extLst>
              <a:ext uri="{28A0092B-C50C-407E-A947-70E740481C1C}">
                <a14:useLocalDpi xmlns:a14="http://schemas.microsoft.com/office/drawing/2010/main" val="0"/>
              </a:ext>
            </a:extLst>
          </a:blip>
          <a:srcRect/>
          <a:stretch>
            <a:fillRect/>
          </a:stretch>
        </p:blipFill>
        <p:spPr bwMode="auto">
          <a:xfrm>
            <a:off x="4561313" y="2667000"/>
            <a:ext cx="4076700" cy="3152775"/>
          </a:xfrm>
          <a:prstGeom prst="rect">
            <a:avLst/>
          </a:prstGeom>
          <a:ln w="38100">
            <a:solidFill>
              <a:schemeClr val="accent2">
                <a:lumMod val="60000"/>
                <a:lumOff val="40000"/>
              </a:schemeClr>
            </a:solidFill>
          </a:ln>
        </p:spPr>
      </p:pic>
    </p:spTree>
    <p:extLst>
      <p:ext uri="{BB962C8B-B14F-4D97-AF65-F5344CB8AC3E}">
        <p14:creationId xmlns:p14="http://schemas.microsoft.com/office/powerpoint/2010/main" val="11427081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Secrets to Good Sleep </a:t>
            </a:r>
            <a:r>
              <a:rPr lang="en-US" sz="3600" dirty="0"/>
              <a:t>(Continued)</a:t>
            </a:r>
          </a:p>
        </p:txBody>
      </p:sp>
      <p:sp>
        <p:nvSpPr>
          <p:cNvPr id="3" name="Content Placeholder 2"/>
          <p:cNvSpPr>
            <a:spLocks noGrp="1"/>
          </p:cNvSpPr>
          <p:nvPr>
            <p:ph sz="half" idx="1"/>
          </p:nvPr>
        </p:nvSpPr>
        <p:spPr/>
        <p:txBody>
          <a:bodyPr/>
          <a:lstStyle/>
          <a:p>
            <a:r>
              <a:rPr lang="en-US" dirty="0" smtClean="0"/>
              <a:t>Regular physical activity can promote better sleep, helping you to fall asleep faster and to enjoy deeper sleep.  But timing is important – don’t exercise too close to bedtime. (You might be too energized to fall asleep.)</a:t>
            </a:r>
            <a:endParaRPr lang="en-US" dirty="0"/>
          </a:p>
        </p:txBody>
      </p:sp>
      <p:pic>
        <p:nvPicPr>
          <p:cNvPr id="1029" name="Picture 5" descr="C:\Users\byrdgr\AppData\Local\Microsoft\Windows\Temporary Internet Files\Content.IE5\63P7H9RV\MP9001850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0"/>
            <a:ext cx="2444496" cy="3657600"/>
          </a:xfrm>
          <a:prstGeom prst="rect">
            <a:avLst/>
          </a:prstGeom>
          <a:noFill/>
          <a:ln w="508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593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Secrets to Good Sleep </a:t>
            </a:r>
            <a:r>
              <a:rPr lang="en-US" sz="3600" dirty="0"/>
              <a:t>(Continued)</a:t>
            </a:r>
          </a:p>
        </p:txBody>
      </p:sp>
      <p:sp>
        <p:nvSpPr>
          <p:cNvPr id="4" name="Content Placeholder 3"/>
          <p:cNvSpPr>
            <a:spLocks noGrp="1"/>
          </p:cNvSpPr>
          <p:nvPr>
            <p:ph sz="half" idx="2"/>
          </p:nvPr>
        </p:nvSpPr>
        <p:spPr>
          <a:xfrm>
            <a:off x="5257800" y="1920085"/>
            <a:ext cx="3429000" cy="4434840"/>
          </a:xfrm>
        </p:spPr>
        <p:txBody>
          <a:bodyPr>
            <a:normAutofit/>
          </a:bodyPr>
          <a:lstStyle/>
          <a:p>
            <a:r>
              <a:rPr lang="en-US" dirty="0" smtClean="0"/>
              <a:t>If you still have difficulty sleeping, talk to your doctor.  Sleep is important.  Identifying and treating any underlying causes can help you get the sleep you deserve!</a:t>
            </a:r>
            <a:endParaRPr lang="en-US" dirty="0"/>
          </a:p>
        </p:txBody>
      </p:sp>
      <p:pic>
        <p:nvPicPr>
          <p:cNvPr id="6" name="Picture 5"/>
          <p:cNvPicPr>
            <a:picLocks noChangeAspect="1"/>
          </p:cNvPicPr>
          <p:nvPr/>
        </p:nvPicPr>
        <p:blipFill>
          <a:blip r:embed="rId2"/>
          <a:stretch>
            <a:fillRect/>
          </a:stretch>
        </p:blipFill>
        <p:spPr>
          <a:xfrm>
            <a:off x="304800" y="2743200"/>
            <a:ext cx="4624900" cy="3086100"/>
          </a:xfrm>
          <a:prstGeom prst="rect">
            <a:avLst/>
          </a:prstGeom>
          <a:ln w="50800">
            <a:solidFill>
              <a:schemeClr val="accent3">
                <a:lumMod val="60000"/>
                <a:lumOff val="40000"/>
              </a:schemeClr>
            </a:solidFill>
          </a:ln>
        </p:spPr>
      </p:pic>
    </p:spTree>
    <p:extLst>
      <p:ext uri="{BB962C8B-B14F-4D97-AF65-F5344CB8AC3E}">
        <p14:creationId xmlns:p14="http://schemas.microsoft.com/office/powerpoint/2010/main" val="38852106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648200" y="2020824"/>
            <a:ext cx="4267200" cy="4005072"/>
          </a:xfrm>
        </p:spPr>
        <p:txBody>
          <a:bodyPr>
            <a:normAutofit/>
          </a:bodyPr>
          <a:lstStyle/>
          <a:p>
            <a:r>
              <a:rPr lang="en-US" dirty="0">
                <a:latin typeface="Arial"/>
                <a:cs typeface="Arial"/>
              </a:rPr>
              <a:t>Sleep is food for the brain: </a:t>
            </a:r>
            <a:endParaRPr lang="en-US" dirty="0" smtClean="0">
              <a:latin typeface="Arial"/>
              <a:cs typeface="Arial"/>
            </a:endParaRPr>
          </a:p>
          <a:p>
            <a:r>
              <a:rPr lang="en-US" dirty="0" smtClean="0">
                <a:latin typeface="Arial"/>
                <a:cs typeface="Arial"/>
              </a:rPr>
              <a:t>Get </a:t>
            </a:r>
            <a:r>
              <a:rPr lang="en-US" dirty="0">
                <a:latin typeface="Arial"/>
                <a:cs typeface="Arial"/>
              </a:rPr>
              <a:t>enough of it, and get it when you need it.  Even mild sleepiness can hurt your performance - - from taking school exams to playing sports or video games.  </a:t>
            </a:r>
            <a:r>
              <a:rPr lang="en-US" dirty="0" smtClean="0">
                <a:latin typeface="Arial"/>
                <a:cs typeface="Arial"/>
              </a:rPr>
              <a:t>Lack </a:t>
            </a:r>
            <a:r>
              <a:rPr lang="en-US" dirty="0">
                <a:latin typeface="Arial"/>
                <a:cs typeface="Arial"/>
              </a:rPr>
              <a:t>of sleep can make you look tired and feel depressed, irritable, </a:t>
            </a:r>
            <a:endParaRPr lang="en-US" dirty="0" smtClean="0">
              <a:latin typeface="Arial"/>
              <a:cs typeface="Arial"/>
            </a:endParaRPr>
          </a:p>
          <a:p>
            <a:r>
              <a:rPr lang="en-US" dirty="0" smtClean="0">
                <a:latin typeface="Arial"/>
                <a:cs typeface="Arial"/>
              </a:rPr>
              <a:t>and </a:t>
            </a:r>
            <a:r>
              <a:rPr lang="en-US" dirty="0">
                <a:latin typeface="Arial"/>
                <a:cs typeface="Arial"/>
              </a:rPr>
              <a:t>angry.</a:t>
            </a:r>
          </a:p>
          <a:p>
            <a:endParaRPr lang="en-US" dirty="0">
              <a:latin typeface="Arial"/>
              <a:cs typeface="Arial"/>
            </a:endParaRPr>
          </a:p>
        </p:txBody>
      </p:sp>
      <p:sp>
        <p:nvSpPr>
          <p:cNvPr id="2" name="Title 1"/>
          <p:cNvSpPr>
            <a:spLocks noGrp="1"/>
          </p:cNvSpPr>
          <p:nvPr>
            <p:ph type="title"/>
          </p:nvPr>
        </p:nvSpPr>
        <p:spPr/>
        <p:txBody>
          <a:bodyPr/>
          <a:lstStyle/>
          <a:p>
            <a:r>
              <a:rPr lang="en-US" dirty="0" smtClean="0"/>
              <a:t>Sleep-smart tips for teens</a:t>
            </a:r>
            <a:endParaRPr lang="en-US" dirty="0"/>
          </a:p>
        </p:txBody>
      </p:sp>
      <p:pic>
        <p:nvPicPr>
          <p:cNvPr id="5" name="Picture 4" descr="Sleeping Sumatran by robbobert25 Funny Photographs of Sleeping Animals"/>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600"/>
            <a:ext cx="4038600" cy="3232376"/>
          </a:xfrm>
          <a:prstGeom prst="rect">
            <a:avLst/>
          </a:prstGeom>
          <a:noFill/>
          <a:ln w="50800">
            <a:solidFill>
              <a:schemeClr val="tx1"/>
            </a:solidFill>
          </a:ln>
        </p:spPr>
      </p:pic>
    </p:spTree>
    <p:extLst>
      <p:ext uri="{BB962C8B-B14F-4D97-AF65-F5344CB8AC3E}">
        <p14:creationId xmlns:p14="http://schemas.microsoft.com/office/powerpoint/2010/main" val="20357234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gn="l"/>
            <a:r>
              <a:rPr lang="en-US" dirty="0" smtClean="0">
                <a:latin typeface="Arial"/>
                <a:cs typeface="Arial"/>
              </a:rPr>
              <a:t>Learn how much sleep you need to function at your best. You should awaken refreshed, not tired. Most adolescents need between 8½ to 10 hours of sleep each night. Know when you need to get up in the morning, and calculate when you need to go to bed a night.</a:t>
            </a:r>
            <a:endParaRPr lang="en-US" dirty="0">
              <a:latin typeface="Arial"/>
              <a:cs typeface="Arial"/>
            </a:endParaRPr>
          </a:p>
        </p:txBody>
      </p:sp>
      <p:sp>
        <p:nvSpPr>
          <p:cNvPr id="2" name="Title 1"/>
          <p:cNvSpPr>
            <a:spLocks noGrp="1"/>
          </p:cNvSpPr>
          <p:nvPr>
            <p:ph type="title"/>
          </p:nvPr>
        </p:nvSpPr>
        <p:spPr/>
        <p:txBody>
          <a:bodyPr/>
          <a:lstStyle/>
          <a:p>
            <a:r>
              <a:rPr lang="en-US" dirty="0"/>
              <a:t>Sleep-smart tips for </a:t>
            </a:r>
            <a:r>
              <a:rPr lang="en-US" dirty="0" smtClean="0"/>
              <a:t>teens (continued)</a:t>
            </a:r>
            <a:endParaRPr lang="en-US" dirty="0"/>
          </a:p>
        </p:txBody>
      </p:sp>
      <p:pic>
        <p:nvPicPr>
          <p:cNvPr id="6147" name="Picture 3" descr="C:\Program Files (x86)\Microsoft Office\MEDIA\CAGCAT10\j0234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514600"/>
            <a:ext cx="2562131" cy="272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2665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algn="l"/>
            <a:r>
              <a:rPr lang="en-US" dirty="0" smtClean="0">
                <a:latin typeface="Arial"/>
                <a:cs typeface="Arial"/>
              </a:rPr>
              <a:t>Get into the bright light as soon as possible in the morning, but avoid it in the evening.  Light helps to signal to the brain when it should wakeup and when it should prepare to sleep.</a:t>
            </a:r>
            <a:endParaRPr lang="en-US" dirty="0">
              <a:latin typeface="Arial"/>
              <a:cs typeface="Arial"/>
            </a:endParaRPr>
          </a:p>
        </p:txBody>
      </p:sp>
      <p:sp>
        <p:nvSpPr>
          <p:cNvPr id="2" name="Title 1"/>
          <p:cNvSpPr>
            <a:spLocks noGrp="1"/>
          </p:cNvSpPr>
          <p:nvPr>
            <p:ph type="title"/>
          </p:nvPr>
        </p:nvSpPr>
        <p:spPr/>
        <p:txBody>
          <a:bodyPr/>
          <a:lstStyle/>
          <a:p>
            <a:r>
              <a:rPr lang="en-US" dirty="0"/>
              <a:t>Sleep-smart tips for teens (</a:t>
            </a:r>
            <a:r>
              <a:rPr lang="en-US" dirty="0" smtClean="0"/>
              <a:t>continued)</a:t>
            </a:r>
            <a:endParaRPr lang="en-US" dirty="0"/>
          </a:p>
        </p:txBody>
      </p:sp>
      <p:pic>
        <p:nvPicPr>
          <p:cNvPr id="7170" name="Picture 2" descr="C:\Users\byrdgr\AppData\Local\Microsoft\Windows\Temporary Internet Files\Content.IE5\Z2H2PE7X\MP9002623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81200"/>
            <a:ext cx="2852928" cy="3657600"/>
          </a:xfrm>
          <a:prstGeom prst="rect">
            <a:avLst/>
          </a:prstGeom>
          <a:ln w="3810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3640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4068996309 72801f132c b25 Funny Photographs of Sleeping Animals"/>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465931" y="2020888"/>
            <a:ext cx="4005262" cy="4005262"/>
          </a:xfrm>
          <a:prstGeom prst="rect">
            <a:avLst/>
          </a:prstGeom>
          <a:ln w="38100">
            <a:solidFill>
              <a:schemeClr val="accent2">
                <a:lumMod val="60000"/>
                <a:lumOff val="40000"/>
              </a:schemeClr>
            </a:solidFill>
          </a:ln>
        </p:spPr>
      </p:pic>
      <p:sp>
        <p:nvSpPr>
          <p:cNvPr id="4" name="Content Placeholder 3"/>
          <p:cNvSpPr>
            <a:spLocks noGrp="1"/>
          </p:cNvSpPr>
          <p:nvPr>
            <p:ph sz="quarter" idx="14"/>
          </p:nvPr>
        </p:nvSpPr>
        <p:spPr/>
        <p:txBody>
          <a:bodyPr>
            <a:normAutofit/>
          </a:bodyPr>
          <a:lstStyle/>
          <a:p>
            <a:pPr algn="l"/>
            <a:r>
              <a:rPr lang="en-US" dirty="0" smtClean="0">
                <a:latin typeface="Arial"/>
                <a:cs typeface="Arial"/>
              </a:rPr>
              <a:t>Relax before going to bed. Avoid heavy reading, studying, and computer games within one hour of going to bed. </a:t>
            </a:r>
            <a:r>
              <a:rPr lang="en-US" smtClean="0">
                <a:latin typeface="Arial"/>
                <a:cs typeface="Arial"/>
              </a:rPr>
              <a:t>Don’t </a:t>
            </a:r>
            <a:r>
              <a:rPr lang="en-US" dirty="0" smtClean="0">
                <a:latin typeface="Arial"/>
                <a:cs typeface="Arial"/>
              </a:rPr>
              <a:t>fall asleep with the television on - - flickering light and stimulating content can inhibit restful </a:t>
            </a:r>
            <a:r>
              <a:rPr lang="en-US" smtClean="0">
                <a:latin typeface="Arial"/>
                <a:cs typeface="Arial"/>
              </a:rPr>
              <a:t>sleep. </a:t>
            </a:r>
            <a:r>
              <a:rPr lang="en-US" dirty="0" smtClean="0">
                <a:latin typeface="Arial"/>
                <a:cs typeface="Arial"/>
              </a:rPr>
              <a:t>If you work during the week, try to avoid working late night hours.</a:t>
            </a:r>
            <a:endParaRPr lang="en-US" dirty="0">
              <a:latin typeface="Arial"/>
              <a:cs typeface="Arial"/>
            </a:endParaRPr>
          </a:p>
        </p:txBody>
      </p:sp>
      <p:sp>
        <p:nvSpPr>
          <p:cNvPr id="2" name="Title 1"/>
          <p:cNvSpPr>
            <a:spLocks noGrp="1"/>
          </p:cNvSpPr>
          <p:nvPr>
            <p:ph type="title"/>
          </p:nvPr>
        </p:nvSpPr>
        <p:spPr/>
        <p:txBody>
          <a:bodyPr/>
          <a:lstStyle/>
          <a:p>
            <a:r>
              <a:rPr lang="en-US" dirty="0"/>
              <a:t>Sleep-smart tips for teens (</a:t>
            </a:r>
            <a:r>
              <a:rPr lang="en-US" dirty="0" smtClean="0"/>
              <a:t>continued)</a:t>
            </a:r>
            <a:endParaRPr lang="en-US" dirty="0"/>
          </a:p>
        </p:txBody>
      </p:sp>
    </p:spTree>
    <p:extLst>
      <p:ext uri="{BB962C8B-B14F-4D97-AF65-F5344CB8AC3E}">
        <p14:creationId xmlns:p14="http://schemas.microsoft.com/office/powerpoint/2010/main" val="3635443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normAutofit lnSpcReduction="10000"/>
          </a:bodyPr>
          <a:lstStyle/>
          <a:p>
            <a:r>
              <a:rPr lang="en-US" dirty="0" smtClean="0"/>
              <a:t>It has been associated with behavior problems in youth, including hyperactivity, impulsivity and inattention.</a:t>
            </a:r>
          </a:p>
          <a:p>
            <a:r>
              <a:rPr lang="en-US" dirty="0" smtClean="0"/>
              <a:t>It has been associated with difficulty in concentration.</a:t>
            </a:r>
          </a:p>
          <a:p>
            <a:r>
              <a:rPr lang="en-US" dirty="0" smtClean="0"/>
              <a:t>It has been found to impair the ability to perform tasks involving memory, learning, and logic.</a:t>
            </a:r>
          </a:p>
          <a:p>
            <a:r>
              <a:rPr lang="en-US" dirty="0" smtClean="0"/>
              <a:t>It lowers the immune system.</a:t>
            </a:r>
            <a:endParaRPr lang="en-US" dirty="0"/>
          </a:p>
        </p:txBody>
      </p:sp>
      <p:pic>
        <p:nvPicPr>
          <p:cNvPr id="4" name="Picture 3"/>
          <p:cNvPicPr>
            <a:picLocks noChangeAspect="1"/>
          </p:cNvPicPr>
          <p:nvPr/>
        </p:nvPicPr>
        <p:blipFill>
          <a:blip r:embed="rId3"/>
          <a:stretch>
            <a:fillRect/>
          </a:stretch>
        </p:blipFill>
        <p:spPr>
          <a:xfrm>
            <a:off x="7308410" y="5029200"/>
            <a:ext cx="1645090" cy="1695450"/>
          </a:xfrm>
          <a:prstGeom prst="rect">
            <a:avLst/>
          </a:prstGeom>
          <a:ln w="19050">
            <a:solidFill>
              <a:srgbClr val="008000"/>
            </a:solidFill>
          </a:ln>
        </p:spPr>
      </p:pic>
    </p:spTree>
    <p:extLst>
      <p:ext uri="{BB962C8B-B14F-4D97-AF65-F5344CB8AC3E}">
        <p14:creationId xmlns:p14="http://schemas.microsoft.com/office/powerpoint/2010/main" val="34589173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76400"/>
            <a:ext cx="3452310" cy="1143000"/>
          </a:xfrm>
        </p:spPr>
        <p:txBody>
          <a:bodyPr>
            <a:normAutofit fontScale="90000"/>
          </a:bodyPr>
          <a:lstStyle/>
          <a:p>
            <a:r>
              <a:rPr lang="en-US" dirty="0" smtClean="0"/>
              <a:t>Inadequate Sleep</a:t>
            </a:r>
            <a:endParaRPr lang="en-US" dirty="0"/>
          </a:p>
        </p:txBody>
      </p:sp>
      <p:pic>
        <p:nvPicPr>
          <p:cNvPr id="1032" name="Picture 8" descr="C:\Users\byrdgr\AppData\Local\Microsoft\Windows\Temporary Internet Files\Content.IE5\AOU489L8\MP900430984[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5029200" y="1447800"/>
            <a:ext cx="2971800" cy="2971800"/>
          </a:xfrm>
          <a:prstGeom prst="rect">
            <a:avLst/>
          </a:prstGeom>
          <a:noFill/>
          <a:ln w="19050">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0" y="4800600"/>
            <a:ext cx="6042173" cy="369332"/>
          </a:xfrm>
          <a:prstGeom prst="rect">
            <a:avLst/>
          </a:prstGeom>
          <a:noFill/>
        </p:spPr>
        <p:txBody>
          <a:bodyPr wrap="square" rtlCol="0">
            <a:spAutoFit/>
          </a:bodyPr>
          <a:lstStyle/>
          <a:p>
            <a:r>
              <a:rPr lang="en-US" dirty="0">
                <a:hlinkClick r:id="rId4"/>
              </a:rPr>
              <a:t>http://www.youtube.com/watch?v=</a:t>
            </a:r>
            <a:r>
              <a:rPr lang="en-US" dirty="0" smtClean="0">
                <a:hlinkClick r:id="rId4"/>
              </a:rPr>
              <a:t>alUUaOIDQL0</a:t>
            </a:r>
            <a:r>
              <a:rPr lang="en-US" dirty="0" smtClean="0"/>
              <a:t> </a:t>
            </a:r>
            <a:endParaRPr lang="en-US" dirty="0"/>
          </a:p>
        </p:txBody>
      </p:sp>
      <p:sp>
        <p:nvSpPr>
          <p:cNvPr id="4" name="TextBox 3"/>
          <p:cNvSpPr txBox="1"/>
          <p:nvPr/>
        </p:nvSpPr>
        <p:spPr>
          <a:xfrm>
            <a:off x="1676400" y="5715000"/>
            <a:ext cx="5859272" cy="369332"/>
          </a:xfrm>
          <a:prstGeom prst="rect">
            <a:avLst/>
          </a:prstGeom>
          <a:noFill/>
        </p:spPr>
        <p:txBody>
          <a:bodyPr wrap="square" rtlCol="0">
            <a:spAutoFit/>
          </a:bodyPr>
          <a:lstStyle/>
          <a:p>
            <a:r>
              <a:rPr lang="en-US" dirty="0" smtClean="0"/>
              <a:t>**Note: video clip will play only in display mode.** </a:t>
            </a:r>
            <a:endParaRPr lang="en-US" dirty="0"/>
          </a:p>
        </p:txBody>
      </p:sp>
    </p:spTree>
    <p:extLst>
      <p:ext uri="{BB962C8B-B14F-4D97-AF65-F5344CB8AC3E}">
        <p14:creationId xmlns:p14="http://schemas.microsoft.com/office/powerpoint/2010/main" val="20281949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get enough sleep?</a:t>
            </a:r>
            <a:endParaRPr lang="en-US" dirty="0"/>
          </a:p>
        </p:txBody>
      </p:sp>
      <p:sp>
        <p:nvSpPr>
          <p:cNvPr id="3" name="Content Placeholder 2"/>
          <p:cNvSpPr>
            <a:spLocks noGrp="1"/>
          </p:cNvSpPr>
          <p:nvPr>
            <p:ph idx="1"/>
          </p:nvPr>
        </p:nvSpPr>
        <p:spPr>
          <a:xfrm>
            <a:off x="502920" y="838200"/>
            <a:ext cx="8183880" cy="3880104"/>
          </a:xfrm>
        </p:spPr>
        <p:txBody>
          <a:bodyPr>
            <a:normAutofit fontScale="92500" lnSpcReduction="10000"/>
          </a:bodyPr>
          <a:lstStyle/>
          <a:p>
            <a:r>
              <a:rPr lang="en-US" dirty="0" smtClean="0"/>
              <a:t>Does it take you more than 30 minutes to fall asleep at night?</a:t>
            </a:r>
          </a:p>
          <a:p>
            <a:r>
              <a:rPr lang="en-US" dirty="0" smtClean="0"/>
              <a:t>Do you wake up frequently during the night?</a:t>
            </a:r>
          </a:p>
          <a:p>
            <a:r>
              <a:rPr lang="en-US" dirty="0" smtClean="0"/>
              <a:t>Do you wake up too early in the morning?</a:t>
            </a:r>
          </a:p>
          <a:p>
            <a:r>
              <a:rPr lang="en-US" dirty="0" smtClean="0"/>
              <a:t>Do you have a difficult time going back to sleep if you wake up during the night?</a:t>
            </a:r>
          </a:p>
          <a:p>
            <a:r>
              <a:rPr lang="en-US" dirty="0" smtClean="0"/>
              <a:t>When you awaken, do you feel groggy or lethargic?</a:t>
            </a:r>
          </a:p>
          <a:p>
            <a:r>
              <a:rPr lang="en-US" dirty="0" smtClean="0"/>
              <a:t>Do you feel drowsy during the day, particularly during monotonous situations?</a:t>
            </a:r>
            <a:endParaRPr lang="en-US" dirty="0"/>
          </a:p>
        </p:txBody>
      </p:sp>
    </p:spTree>
    <p:extLst>
      <p:ext uri="{BB962C8B-B14F-4D97-AF65-F5344CB8AC3E}">
        <p14:creationId xmlns:p14="http://schemas.microsoft.com/office/powerpoint/2010/main" val="19147289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“sleep debt”?</a:t>
            </a:r>
            <a:endParaRPr lang="en-US" dirty="0"/>
          </a:p>
        </p:txBody>
      </p:sp>
      <p:sp>
        <p:nvSpPr>
          <p:cNvPr id="3" name="Content Placeholder 2"/>
          <p:cNvSpPr>
            <a:spLocks noGrp="1"/>
          </p:cNvSpPr>
          <p:nvPr>
            <p:ph idx="1"/>
          </p:nvPr>
        </p:nvSpPr>
        <p:spPr>
          <a:xfrm>
            <a:off x="502920" y="990600"/>
            <a:ext cx="8183880" cy="3727704"/>
          </a:xfrm>
        </p:spPr>
        <p:txBody>
          <a:bodyPr/>
          <a:lstStyle/>
          <a:p>
            <a:r>
              <a:rPr lang="en-US" dirty="0" smtClean="0"/>
              <a:t>If you answered yes to any of the six questions, you may have a “sleep debt”.</a:t>
            </a:r>
          </a:p>
          <a:p>
            <a:r>
              <a:rPr lang="en-US" dirty="0" smtClean="0"/>
              <a:t>Most teens need between 8 1/2 and 10 hours of sleep each and every night. If you are sleeping less, you may have a “sleep debt.”  </a:t>
            </a:r>
            <a:endParaRPr lang="en-US" dirty="0"/>
          </a:p>
        </p:txBody>
      </p:sp>
    </p:spTree>
    <p:extLst>
      <p:ext uri="{BB962C8B-B14F-4D97-AF65-F5344CB8AC3E}">
        <p14:creationId xmlns:p14="http://schemas.microsoft.com/office/powerpoint/2010/main" val="25102350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sleep so important?</a:t>
            </a:r>
            <a:endParaRPr lang="en-US" dirty="0"/>
          </a:p>
        </p:txBody>
      </p:sp>
      <p:sp>
        <p:nvSpPr>
          <p:cNvPr id="5" name="Content Placeholder 4"/>
          <p:cNvSpPr>
            <a:spLocks noGrp="1"/>
          </p:cNvSpPr>
          <p:nvPr>
            <p:ph sz="quarter" idx="13"/>
          </p:nvPr>
        </p:nvSpPr>
        <p:spPr>
          <a:xfrm>
            <a:off x="1143000" y="457200"/>
            <a:ext cx="6400800" cy="2209800"/>
          </a:xfrm>
        </p:spPr>
        <p:txBody>
          <a:bodyPr numCol="2" anchor="b">
            <a:normAutofit lnSpcReduction="10000"/>
          </a:bodyPr>
          <a:lstStyle/>
          <a:p>
            <a:r>
              <a:rPr lang="en-US" dirty="0" smtClean="0"/>
              <a:t>Sleep is essential for good health, mental and emotional functioning, and safety.</a:t>
            </a:r>
          </a:p>
          <a:p>
            <a:endParaRPr lang="en-US" dirty="0" smtClean="0"/>
          </a:p>
          <a:p>
            <a:r>
              <a:rPr lang="en-US" dirty="0" smtClean="0"/>
              <a:t>Insufficient sleep is linked to:</a:t>
            </a:r>
          </a:p>
        </p:txBody>
      </p:sp>
      <p:pic>
        <p:nvPicPr>
          <p:cNvPr id="6" name="Picture 5" descr="Sleeping Beauty by ninazdesign25 Funny Photographs of Sleeping Animals"/>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67000"/>
            <a:ext cx="3810000" cy="2687003"/>
          </a:xfrm>
          <a:prstGeom prst="rect">
            <a:avLst/>
          </a:prstGeom>
          <a:noFill/>
          <a:ln w="50800">
            <a:solidFill>
              <a:srgbClr val="FF0000"/>
            </a:solidFill>
          </a:ln>
        </p:spPr>
      </p:pic>
      <p:sp>
        <p:nvSpPr>
          <p:cNvPr id="3" name="TextBox 2"/>
          <p:cNvSpPr txBox="1"/>
          <p:nvPr/>
        </p:nvSpPr>
        <p:spPr>
          <a:xfrm>
            <a:off x="4495800" y="1295400"/>
            <a:ext cx="3668661" cy="3393237"/>
          </a:xfrm>
          <a:prstGeom prst="rect">
            <a:avLst/>
          </a:prstGeom>
          <a:noFill/>
        </p:spPr>
        <p:txBody>
          <a:bodyPr wrap="square" rtlCol="0">
            <a:spAutoFit/>
          </a:bodyPr>
          <a:lstStyle/>
          <a:p>
            <a:pPr marL="742950" lvl="1" indent="-285750">
              <a:lnSpc>
                <a:spcPct val="150000"/>
              </a:lnSpc>
              <a:buClr>
                <a:srgbClr val="FF0000"/>
              </a:buClr>
              <a:buFont typeface="Wingdings" charset="2"/>
              <a:buChar char="v"/>
            </a:pPr>
            <a:r>
              <a:rPr lang="en-US" dirty="0"/>
              <a:t>Increased blood pressure</a:t>
            </a:r>
          </a:p>
          <a:p>
            <a:pPr marL="742950" lvl="1" indent="-285750">
              <a:lnSpc>
                <a:spcPct val="150000"/>
              </a:lnSpc>
              <a:buClr>
                <a:srgbClr val="FF0000"/>
              </a:buClr>
              <a:buFont typeface="Wingdings" charset="2"/>
              <a:buChar char="v"/>
            </a:pPr>
            <a:r>
              <a:rPr lang="en-US" dirty="0"/>
              <a:t>Weight gain</a:t>
            </a:r>
          </a:p>
          <a:p>
            <a:pPr marL="742950" lvl="1" indent="-285750">
              <a:lnSpc>
                <a:spcPct val="150000"/>
              </a:lnSpc>
              <a:buClr>
                <a:srgbClr val="FF0000"/>
              </a:buClr>
              <a:buFont typeface="Wingdings" charset="2"/>
              <a:buChar char="v"/>
            </a:pPr>
            <a:r>
              <a:rPr lang="en-US" dirty="0"/>
              <a:t>Headaches</a:t>
            </a:r>
          </a:p>
          <a:p>
            <a:pPr marL="742950" lvl="1" indent="-285750">
              <a:lnSpc>
                <a:spcPct val="150000"/>
              </a:lnSpc>
              <a:buClr>
                <a:srgbClr val="FF0000"/>
              </a:buClr>
              <a:buFont typeface="Wingdings" charset="2"/>
              <a:buChar char="v"/>
            </a:pPr>
            <a:r>
              <a:rPr lang="en-US" dirty="0"/>
              <a:t>Diabetes</a:t>
            </a:r>
          </a:p>
          <a:p>
            <a:pPr marL="742950" lvl="1" indent="-285750">
              <a:lnSpc>
                <a:spcPct val="150000"/>
              </a:lnSpc>
              <a:buClr>
                <a:srgbClr val="FF0000"/>
              </a:buClr>
              <a:buFont typeface="Wingdings" charset="2"/>
              <a:buChar char="v"/>
            </a:pPr>
            <a:r>
              <a:rPr lang="en-US" dirty="0"/>
              <a:t>Depression</a:t>
            </a:r>
          </a:p>
          <a:p>
            <a:pPr marL="742950" lvl="1" indent="-285750">
              <a:lnSpc>
                <a:spcPct val="150000"/>
              </a:lnSpc>
              <a:buClr>
                <a:srgbClr val="FF0000"/>
              </a:buClr>
              <a:buFont typeface="Wingdings" charset="2"/>
              <a:buChar char="v"/>
            </a:pPr>
            <a:r>
              <a:rPr lang="en-US" dirty="0"/>
              <a:t>Attention deficit disorder</a:t>
            </a:r>
          </a:p>
          <a:p>
            <a:pPr marL="742950" lvl="1" indent="-285750">
              <a:lnSpc>
                <a:spcPct val="150000"/>
              </a:lnSpc>
              <a:buClr>
                <a:srgbClr val="FF0000"/>
              </a:buClr>
              <a:buFont typeface="Wingdings" charset="2"/>
              <a:buChar char="v"/>
            </a:pPr>
            <a:r>
              <a:rPr lang="en-US" dirty="0"/>
              <a:t>Impaired immune system</a:t>
            </a:r>
          </a:p>
          <a:p>
            <a:endParaRPr lang="en-US" dirty="0"/>
          </a:p>
        </p:txBody>
      </p:sp>
    </p:spTree>
    <p:extLst>
      <p:ext uri="{BB962C8B-B14F-4D97-AF65-F5344CB8AC3E}">
        <p14:creationId xmlns:p14="http://schemas.microsoft.com/office/powerpoint/2010/main" val="5401038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Sleep So Important?</a:t>
            </a:r>
            <a:endParaRPr lang="en-US" dirty="0"/>
          </a:p>
        </p:txBody>
      </p:sp>
      <p:sp>
        <p:nvSpPr>
          <p:cNvPr id="3" name="Content Placeholder 2"/>
          <p:cNvSpPr>
            <a:spLocks noGrp="1"/>
          </p:cNvSpPr>
          <p:nvPr>
            <p:ph sz="quarter" idx="13"/>
          </p:nvPr>
        </p:nvSpPr>
        <p:spPr>
          <a:xfrm>
            <a:off x="457200" y="1905000"/>
            <a:ext cx="3657600" cy="4525963"/>
          </a:xfrm>
        </p:spPr>
        <p:txBody>
          <a:bodyPr>
            <a:normAutofit fontScale="92500" lnSpcReduction="20000"/>
          </a:bodyPr>
          <a:lstStyle/>
          <a:p>
            <a:r>
              <a:rPr lang="en-US" dirty="0" smtClean="0"/>
              <a:t>People with sleep disorders have difficulty staying awake during the day and are likely to be less productive. </a:t>
            </a:r>
          </a:p>
          <a:p>
            <a:r>
              <a:rPr lang="en-US" dirty="0" smtClean="0"/>
              <a:t>Lack of sleep can impair judgment and even damage your relationships with others because it can cause emotional instability and difficulty processing and communicating information.</a:t>
            </a:r>
          </a:p>
          <a:p>
            <a:r>
              <a:rPr lang="en-US" dirty="0" smtClean="0"/>
              <a:t>Studies show that adequate sleep enhances attentiveness, concentration, mood and motivation! </a:t>
            </a:r>
            <a:endParaRPr lang="en-US" dirty="0"/>
          </a:p>
        </p:txBody>
      </p:sp>
      <p:pic>
        <p:nvPicPr>
          <p:cNvPr id="5" name="Content Placeholder 4" descr="2320424601 9a7ef6b810 o25 Funny Photographs of Sleeping Animals"/>
          <p:cNvPicPr>
            <a:picLocks noGrp="1"/>
          </p:cNvPicPr>
          <p:nvPr>
            <p:ph sz="quarter" idx="14"/>
          </p:nvPr>
        </p:nvPicPr>
        <p:blipFill>
          <a:blip r:embed="rId3">
            <a:extLst>
              <a:ext uri="{28A0092B-C50C-407E-A947-70E740481C1C}">
                <a14:useLocalDpi xmlns:a14="http://schemas.microsoft.com/office/drawing/2010/main" val="0"/>
              </a:ext>
            </a:extLst>
          </a:blip>
          <a:stretch>
            <a:fillRect/>
          </a:stretch>
        </p:blipFill>
        <p:spPr bwMode="auto">
          <a:xfrm>
            <a:off x="4645025" y="876908"/>
            <a:ext cx="3346450" cy="3184897"/>
          </a:xfrm>
          <a:prstGeom prst="rect">
            <a:avLst/>
          </a:prstGeom>
          <a:noFill/>
          <a:ln w="31750">
            <a:solidFill>
              <a:srgbClr val="FF0000"/>
            </a:solidFill>
          </a:ln>
        </p:spPr>
      </p:pic>
    </p:spTree>
    <p:extLst>
      <p:ext uri="{BB962C8B-B14F-4D97-AF65-F5344CB8AC3E}">
        <p14:creationId xmlns:p14="http://schemas.microsoft.com/office/powerpoint/2010/main" val="32465383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p:txBody>
          <a:bodyPr>
            <a:normAutofit/>
          </a:bodyPr>
          <a:lstStyle/>
          <a:p>
            <a:r>
              <a:rPr lang="en-US" dirty="0" smtClean="0"/>
              <a:t>Before the light bulb was invented about 100 years ago, people tended to sleep about 9 hours a night.  Because of round-the-clock entertainment such as radio, TV, and computers, people are sleeping less and less.</a:t>
            </a:r>
            <a:endParaRPr lang="en-US" dirty="0"/>
          </a:p>
        </p:txBody>
      </p:sp>
      <p:pic>
        <p:nvPicPr>
          <p:cNvPr id="4098" name="Picture 2" descr="C:\Users\byrdgr\AppData\Local\Microsoft\Windows\Temporary Internet Files\Content.IE5\61DOWG24\MC9004376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37333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4109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372168"/>
            <a:ext cx="8001000" cy="1143000"/>
          </a:xfrm>
        </p:spPr>
        <p:txBody>
          <a:bodyPr>
            <a:normAutofit fontScale="90000"/>
          </a:bodyPr>
          <a:lstStyle/>
          <a:p>
            <a:r>
              <a:rPr lang="en-US" dirty="0" smtClean="0"/>
              <a:t>What happens when we sleep?</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Non-REM Sleep	</a:t>
            </a:r>
          </a:p>
          <a:p>
            <a:pPr lvl="1"/>
            <a:r>
              <a:rPr lang="en-US" dirty="0" smtClean="0"/>
              <a:t>Stage 1 – light sleep</a:t>
            </a:r>
          </a:p>
          <a:p>
            <a:pPr lvl="1"/>
            <a:r>
              <a:rPr lang="en-US" dirty="0" smtClean="0"/>
              <a:t>Stage 2 – onset of sleep – breathing and heart rate are regular. Body temp drops.</a:t>
            </a:r>
          </a:p>
          <a:p>
            <a:pPr lvl="1"/>
            <a:r>
              <a:rPr lang="en-US" dirty="0" smtClean="0"/>
              <a:t>Stage 3 &amp; 4 – deepest and most restorative sleep. Blood pressure drops. Breathing slows, tissue growth and repair occurs, and energy is restored.</a:t>
            </a:r>
            <a:endParaRPr lang="en-US" dirty="0"/>
          </a:p>
        </p:txBody>
      </p:sp>
      <p:sp>
        <p:nvSpPr>
          <p:cNvPr id="4" name="Content Placeholder 3"/>
          <p:cNvSpPr>
            <a:spLocks noGrp="1"/>
          </p:cNvSpPr>
          <p:nvPr>
            <p:ph sz="quarter" idx="14"/>
          </p:nvPr>
        </p:nvSpPr>
        <p:spPr/>
        <p:txBody>
          <a:bodyPr>
            <a:normAutofit fontScale="85000" lnSpcReduction="10000"/>
          </a:bodyPr>
          <a:lstStyle/>
          <a:p>
            <a:r>
              <a:rPr lang="en-US" dirty="0" smtClean="0"/>
              <a:t>REM Sleep (Rapid Eye Movement – approximately 25% of the night)</a:t>
            </a:r>
          </a:p>
          <a:p>
            <a:pPr lvl="1"/>
            <a:r>
              <a:rPr lang="en-US" dirty="0" smtClean="0"/>
              <a:t>Provides energy to the brain and body.</a:t>
            </a:r>
          </a:p>
          <a:p>
            <a:pPr lvl="1"/>
            <a:r>
              <a:rPr lang="en-US" dirty="0" smtClean="0"/>
              <a:t>Supports daytime performance.</a:t>
            </a:r>
          </a:p>
          <a:p>
            <a:pPr lvl="1"/>
            <a:r>
              <a:rPr lang="en-US" dirty="0" smtClean="0"/>
              <a:t>Brain is active and dreams occur.</a:t>
            </a:r>
          </a:p>
          <a:p>
            <a:pPr lvl="1"/>
            <a:r>
              <a:rPr lang="en-US" dirty="0" smtClean="0"/>
              <a:t>Eyes move back and forth.</a:t>
            </a:r>
          </a:p>
          <a:p>
            <a:pPr lvl="1"/>
            <a:r>
              <a:rPr lang="en-US" dirty="0" smtClean="0"/>
              <a:t>Body becomes relaxed, as muscles are “turned off.”</a:t>
            </a:r>
            <a:endParaRPr lang="en-US" dirty="0"/>
          </a:p>
        </p:txBody>
      </p:sp>
    </p:spTree>
    <p:extLst>
      <p:ext uri="{BB962C8B-B14F-4D97-AF65-F5344CB8AC3E}">
        <p14:creationId xmlns:p14="http://schemas.microsoft.com/office/powerpoint/2010/main" val="107689181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7.xml><?xml version="1.0" encoding="utf-8"?>
<a:theme xmlns:a="http://schemas.openxmlformats.org/drawingml/2006/main" name="1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8.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F61B2C77E69949A1B32FCA3BBA422C" ma:contentTypeVersion="0" ma:contentTypeDescription="Create a new document." ma:contentTypeScope="" ma:versionID="0913ee8f08632eac21bbe4da684c6cc2">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7F0162-81C1-45F6-8AFB-22BD66917EC3}"/>
</file>

<file path=customXml/itemProps2.xml><?xml version="1.0" encoding="utf-8"?>
<ds:datastoreItem xmlns:ds="http://schemas.openxmlformats.org/officeDocument/2006/customXml" ds:itemID="{E6E879E2-DAE9-431D-B07C-FA7ECD4D1274}"/>
</file>

<file path=customXml/itemProps3.xml><?xml version="1.0" encoding="utf-8"?>
<ds:datastoreItem xmlns:ds="http://schemas.openxmlformats.org/officeDocument/2006/customXml" ds:itemID="{06457A9C-4B7E-45F4-B6CE-BDB413438537}"/>
</file>

<file path=docProps/app.xml><?xml version="1.0" encoding="utf-8"?>
<Properties xmlns="http://schemas.openxmlformats.org/officeDocument/2006/extended-properties" xmlns:vt="http://schemas.openxmlformats.org/officeDocument/2006/docPropsVTypes">
  <Template>Austin</Template>
  <TotalTime>452</TotalTime>
  <Words>1321</Words>
  <Application>Microsoft Macintosh PowerPoint</Application>
  <PresentationFormat>On-screen Show (4:3)</PresentationFormat>
  <Paragraphs>94</Paragraphs>
  <Slides>18</Slides>
  <Notes>8</Notes>
  <HiddenSlides>0</HiddenSlides>
  <MMClips>0</MMClips>
  <ScaleCrop>false</ScaleCrop>
  <HeadingPairs>
    <vt:vector size="4" baseType="variant">
      <vt:variant>
        <vt:lpstr>Theme</vt:lpstr>
      </vt:variant>
      <vt:variant>
        <vt:i4>8</vt:i4>
      </vt:variant>
      <vt:variant>
        <vt:lpstr>Slide Titles</vt:lpstr>
      </vt:variant>
      <vt:variant>
        <vt:i4>18</vt:i4>
      </vt:variant>
    </vt:vector>
  </HeadingPairs>
  <TitlesOfParts>
    <vt:vector size="26" baseType="lpstr">
      <vt:lpstr>Austin</vt:lpstr>
      <vt:lpstr>1_Austin</vt:lpstr>
      <vt:lpstr>2_Austin</vt:lpstr>
      <vt:lpstr>Aspect</vt:lpstr>
      <vt:lpstr>Flow</vt:lpstr>
      <vt:lpstr>BlackTie</vt:lpstr>
      <vt:lpstr>1_BlackTie</vt:lpstr>
      <vt:lpstr>Slipstream</vt:lpstr>
      <vt:lpstr>What is it?</vt:lpstr>
      <vt:lpstr>What is it?</vt:lpstr>
      <vt:lpstr>Inadequate Sleep</vt:lpstr>
      <vt:lpstr>Do you get enough sleep?</vt:lpstr>
      <vt:lpstr>What is a “sleep debt”?</vt:lpstr>
      <vt:lpstr>Why is sleep so important?</vt:lpstr>
      <vt:lpstr>Why is Sleep So Important?</vt:lpstr>
      <vt:lpstr>PowerPoint Presentation</vt:lpstr>
      <vt:lpstr>What happens when we sleep?</vt:lpstr>
      <vt:lpstr>Secrets to Good Sleep</vt:lpstr>
      <vt:lpstr>Secrets to Good Sleep (Continued)</vt:lpstr>
      <vt:lpstr>Secrets to Good Sleep (Continued)</vt:lpstr>
      <vt:lpstr>Secrets to Good Sleep (Continued)</vt:lpstr>
      <vt:lpstr>Secrets to Good Sleep (Continued)</vt:lpstr>
      <vt:lpstr>Sleep-smart tips for teens</vt:lpstr>
      <vt:lpstr>Sleep-smart tips for teens (continued)</vt:lpstr>
      <vt:lpstr>Sleep-smart tips for teens (continued)</vt:lpstr>
      <vt:lpstr>Sleep-smart tips for teens (continued)</vt:lpstr>
    </vt:vector>
  </TitlesOfParts>
  <Company>Appalachian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it?</dc:title>
  <dc:creator>Genele R. Byrd</dc:creator>
  <cp:lastModifiedBy>Microsoft Office User</cp:lastModifiedBy>
  <cp:revision>22</cp:revision>
  <cp:lastPrinted>2012-05-23T21:12:43Z</cp:lastPrinted>
  <dcterms:created xsi:type="dcterms:W3CDTF">2012-05-16T15:33:45Z</dcterms:created>
  <dcterms:modified xsi:type="dcterms:W3CDTF">2012-07-10T13:16:55Z</dcterms:modified>
</cp:coreProperties>
</file>