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2"/>
  </p:handout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F945CA"/>
    <a:srgbClr val="59075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82DCB-EA78-5F45-B607-0748D2C90D6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A669B-F4A8-3045-A265-B0B5BA885D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7058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CC9D-E578-497B-89B2-BA32AF5AA98F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A2A1-CEAB-4E4D-823B-64DD7DA35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812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CC9D-E578-497B-89B2-BA32AF5AA98F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A2A1-CEAB-4E4D-823B-64DD7DA35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191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CC9D-E578-497B-89B2-BA32AF5AA98F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A2A1-CEAB-4E4D-823B-64DD7DA35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398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CC9D-E578-497B-89B2-BA32AF5AA98F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A2A1-CEAB-4E4D-823B-64DD7DA35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64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CC9D-E578-497B-89B2-BA32AF5AA98F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A2A1-CEAB-4E4D-823B-64DD7DA35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655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CC9D-E578-497B-89B2-BA32AF5AA98F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A2A1-CEAB-4E4D-823B-64DD7DA35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839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CC9D-E578-497B-89B2-BA32AF5AA98F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A2A1-CEAB-4E4D-823B-64DD7DA35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7429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CC9D-E578-497B-89B2-BA32AF5AA98F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A2A1-CEAB-4E4D-823B-64DD7DA35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398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CC9D-E578-497B-89B2-BA32AF5AA98F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A2A1-CEAB-4E4D-823B-64DD7DA35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157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CC9D-E578-497B-89B2-BA32AF5AA98F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A2A1-CEAB-4E4D-823B-64DD7DA35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609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CC9D-E578-497B-89B2-BA32AF5AA98F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A2A1-CEAB-4E4D-823B-64DD7DA35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52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CCC9D-E578-497B-89B2-BA32AF5AA98F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2A2A1-CEAB-4E4D-823B-64DD7DA35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936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0200" y="152400"/>
            <a:ext cx="6019800" cy="10668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5 Clues to Help a Friend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514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 Connect – notice his or her pain</a:t>
            </a:r>
            <a:r>
              <a:rPr lang="en-US" dirty="0"/>
              <a:t> </a:t>
            </a:r>
            <a:r>
              <a:rPr lang="en-US" dirty="0" smtClean="0"/>
              <a:t>and reach out </a:t>
            </a:r>
          </a:p>
          <a:p>
            <a:pPr marL="0" indent="0">
              <a:buNone/>
            </a:pPr>
            <a:r>
              <a:rPr lang="en-US" dirty="0" smtClean="0"/>
              <a:t>2. Listen – take time to pay attention</a:t>
            </a:r>
          </a:p>
          <a:p>
            <a:pPr marL="0" indent="0">
              <a:buNone/>
            </a:pPr>
            <a:r>
              <a:rPr lang="en-US" dirty="0" smtClean="0"/>
              <a:t>3.Understand – show that you care</a:t>
            </a:r>
          </a:p>
          <a:p>
            <a:pPr marL="0" indent="0">
              <a:buNone/>
            </a:pPr>
            <a:r>
              <a:rPr lang="en-US" dirty="0" smtClean="0"/>
              <a:t>4. Express Concern – say you want to be helpful</a:t>
            </a:r>
          </a:p>
          <a:p>
            <a:pPr marL="0" indent="0">
              <a:buNone/>
            </a:pPr>
            <a:r>
              <a:rPr lang="en-US" dirty="0" smtClean="0"/>
              <a:t>5. Seek Help – enlist an adult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939735"/>
            <a:ext cx="5105400" cy="2637641"/>
          </a:xfrm>
          <a:prstGeom prst="rect">
            <a:avLst/>
          </a:prstGeom>
          <a:ln w="508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643993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7577495"/>
              </p:ext>
            </p:extLst>
          </p:nvPr>
        </p:nvGraphicFramePr>
        <p:xfrm>
          <a:off x="838200" y="990600"/>
          <a:ext cx="7323852" cy="5440582"/>
        </p:xfrm>
        <a:graphic>
          <a:graphicData uri="http://schemas.openxmlformats.org/drawingml/2006/table">
            <a:tbl>
              <a:tblPr/>
              <a:tblGrid>
                <a:gridCol w="1911484"/>
                <a:gridCol w="5412368"/>
              </a:tblGrid>
              <a:tr h="717313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/>
                        <a:t>C</a:t>
                      </a:r>
                      <a:endParaRPr lang="en-US" sz="4800" dirty="0"/>
                    </a:p>
                  </a:txBody>
                  <a:tcPr marL="63111" marR="63111" marT="63111" marB="631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1" i="1" dirty="0"/>
                        <a:t>Connect.</a:t>
                      </a:r>
                      <a:r>
                        <a:rPr lang="en-US" sz="1700" dirty="0"/>
                        <a:t> Make contact. Reach out, talk to </a:t>
                      </a:r>
                      <a:r>
                        <a:rPr lang="en-US" sz="1700" dirty="0" smtClean="0"/>
                        <a:t>him</a:t>
                      </a:r>
                      <a:r>
                        <a:rPr lang="en-US" sz="1700" baseline="0" dirty="0" smtClean="0"/>
                        <a:t> or her</a:t>
                      </a:r>
                      <a:r>
                        <a:rPr lang="en-US" sz="1700" dirty="0" smtClean="0"/>
                        <a:t>. </a:t>
                      </a:r>
                      <a:r>
                        <a:rPr lang="en-US" sz="1700" dirty="0"/>
                        <a:t>Notice </a:t>
                      </a:r>
                      <a:r>
                        <a:rPr lang="en-US" sz="1700" dirty="0" smtClean="0"/>
                        <a:t>the </a:t>
                      </a:r>
                      <a:r>
                        <a:rPr lang="en-US" sz="1700" dirty="0"/>
                        <a:t>pain.</a:t>
                      </a:r>
                    </a:p>
                  </a:txBody>
                  <a:tcPr marL="63111" marR="63111" marT="63111" marB="631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r>
                        <a:rPr lang="en-US" sz="4800" b="1" dirty="0" smtClean="0"/>
                        <a:t>L</a:t>
                      </a:r>
                      <a:r>
                        <a:rPr lang="en-US" sz="4000" b="1" dirty="0" smtClean="0"/>
                        <a:t> </a:t>
                      </a:r>
                      <a:endParaRPr lang="en-US" sz="4000" dirty="0"/>
                    </a:p>
                  </a:txBody>
                  <a:tcPr marL="63111" marR="63111" marT="63111" marB="631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1" i="1"/>
                        <a:t>Listen.</a:t>
                      </a:r>
                      <a:r>
                        <a:rPr lang="en-US" sz="1700"/>
                        <a:t> Take the time and really pay attention. You don't have to have all the answers. Just listen.</a:t>
                      </a:r>
                    </a:p>
                  </a:txBody>
                  <a:tcPr marL="63111" marR="63111" marT="63111" marB="631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r>
                        <a:rPr lang="en-US" sz="4800" b="1" dirty="0" smtClean="0"/>
                        <a:t>U</a:t>
                      </a:r>
                      <a:endParaRPr lang="en-US" sz="4800" dirty="0"/>
                    </a:p>
                  </a:txBody>
                  <a:tcPr marL="63111" marR="63111" marT="63111" marB="631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1" i="1" dirty="0"/>
                        <a:t>Understand.</a:t>
                      </a:r>
                      <a:r>
                        <a:rPr lang="en-US" sz="1700" dirty="0"/>
                        <a:t> Nod, pay attention, let </a:t>
                      </a:r>
                      <a:r>
                        <a:rPr lang="en-US" sz="1700" dirty="0" smtClean="0"/>
                        <a:t>him</a:t>
                      </a:r>
                      <a:r>
                        <a:rPr lang="en-US" sz="1700" baseline="0" dirty="0" smtClean="0"/>
                        <a:t> or her</a:t>
                      </a:r>
                      <a:r>
                        <a:rPr lang="en-US" sz="1700" dirty="0" smtClean="0"/>
                        <a:t> </a:t>
                      </a:r>
                      <a:r>
                        <a:rPr lang="en-US" sz="1700" dirty="0"/>
                        <a:t>know you appreciate what </a:t>
                      </a:r>
                      <a:r>
                        <a:rPr lang="en-US" sz="1700" dirty="0" smtClean="0"/>
                        <a:t>he</a:t>
                      </a:r>
                      <a:r>
                        <a:rPr lang="en-US" sz="1700" baseline="0" dirty="0" smtClean="0"/>
                        <a:t> or she is</a:t>
                      </a:r>
                      <a:r>
                        <a:rPr lang="en-US" sz="1700" dirty="0" smtClean="0"/>
                        <a:t> </a:t>
                      </a:r>
                      <a:r>
                        <a:rPr lang="en-US" sz="1700" dirty="0"/>
                        <a:t>going through.</a:t>
                      </a:r>
                    </a:p>
                  </a:txBody>
                  <a:tcPr marL="63111" marR="63111" marT="63111" marB="631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313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/>
                        <a:t>E</a:t>
                      </a:r>
                      <a:endParaRPr lang="en-US" sz="4800" dirty="0"/>
                    </a:p>
                  </a:txBody>
                  <a:tcPr marL="63111" marR="63111" marT="63111" marB="631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1" i="1"/>
                        <a:t>Express Concern.</a:t>
                      </a:r>
                      <a:r>
                        <a:rPr lang="en-US" sz="1700"/>
                        <a:t> Say that you care, you are worried, and you want to be helpful.</a:t>
                      </a:r>
                    </a:p>
                  </a:txBody>
                  <a:tcPr marL="63111" marR="63111" marT="63111" marB="631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894">
                <a:tc>
                  <a:txBody>
                    <a:bodyPr/>
                    <a:lstStyle/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r>
                        <a:rPr lang="en-US" sz="4800" b="1" dirty="0" smtClean="0"/>
                        <a:t>S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marL="63111" marR="63111" marT="63111" marB="631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1" i="1" dirty="0"/>
                        <a:t>Seek Help. </a:t>
                      </a:r>
                      <a:r>
                        <a:rPr lang="en-US" sz="1700" b="0" i="0" dirty="0" smtClean="0"/>
                        <a:t>Say</a:t>
                      </a:r>
                      <a:r>
                        <a:rPr lang="en-US" sz="1700" dirty="0" smtClean="0"/>
                        <a:t> </a:t>
                      </a:r>
                      <a:r>
                        <a:rPr lang="en-US" sz="1700" dirty="0"/>
                        <a:t>you want to go </a:t>
                      </a:r>
                      <a:r>
                        <a:rPr lang="en-US" sz="1700"/>
                        <a:t>with </a:t>
                      </a:r>
                      <a:r>
                        <a:rPr lang="en-US" sz="1700" smtClean="0"/>
                        <a:t>him</a:t>
                      </a:r>
                      <a:r>
                        <a:rPr lang="en-US" sz="1700" baseline="0" smtClean="0"/>
                        <a:t> or her</a:t>
                      </a:r>
                      <a:r>
                        <a:rPr lang="en-US" sz="1700" smtClean="0"/>
                        <a:t> </a:t>
                      </a:r>
                      <a:r>
                        <a:rPr lang="en-US" sz="1700" dirty="0"/>
                        <a:t>to talk to a third person, preferably an adult with experience and the ability to help. Don't agree to be secretive. Enlarge the circle of support.</a:t>
                      </a:r>
                    </a:p>
                  </a:txBody>
                  <a:tcPr marL="63111" marR="63111" marT="63111" marB="631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31329" y="367099"/>
            <a:ext cx="8242441" cy="394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8569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Remember CLUES – Five Action Steps to Help a Troubled Person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727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Self-Destructive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Self-destructive behaviors and thoughts are an indication that a young person is deeply </a:t>
            </a:r>
            <a:r>
              <a:rPr lang="en-US" dirty="0" smtClean="0"/>
              <a:t>sad</a:t>
            </a:r>
            <a:r>
              <a:rPr lang="en-US" dirty="0" smtClean="0"/>
              <a:t>, feels he or she is not supported by others, or feels disconnected from family, </a:t>
            </a:r>
            <a:r>
              <a:rPr lang="en-US" dirty="0" smtClean="0"/>
              <a:t>friends</a:t>
            </a:r>
            <a:r>
              <a:rPr lang="en-US" dirty="0" smtClean="0"/>
              <a:t>, or school.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behaviors may be reckless and involve risk-taking </a:t>
            </a:r>
            <a:r>
              <a:rPr lang="en-US" dirty="0" smtClean="0"/>
              <a:t>activities, which </a:t>
            </a:r>
            <a:r>
              <a:rPr lang="en-US" dirty="0" smtClean="0"/>
              <a:t>may include placing oneself in dangerous situations or failing to protect oneself.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self-destructive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substance abuse/drug addiction</a:t>
            </a:r>
          </a:p>
          <a:p>
            <a:r>
              <a:rPr lang="en-US" dirty="0" smtClean="0"/>
              <a:t>eating disorders</a:t>
            </a:r>
          </a:p>
          <a:p>
            <a:r>
              <a:rPr lang="en-US" dirty="0" smtClean="0"/>
              <a:t>self-mutilation</a:t>
            </a:r>
          </a:p>
          <a:p>
            <a:r>
              <a:rPr lang="en-US" dirty="0" smtClean="0"/>
              <a:t>anger </a:t>
            </a:r>
            <a:r>
              <a:rPr lang="en-US" dirty="0" smtClean="0"/>
              <a:t>management </a:t>
            </a:r>
            <a:r>
              <a:rPr lang="en-US" dirty="0" smtClean="0"/>
              <a:t>issues</a:t>
            </a:r>
          </a:p>
          <a:p>
            <a:r>
              <a:rPr lang="en-US" dirty="0" smtClean="0"/>
              <a:t>suicide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young person </a:t>
            </a:r>
            <a:r>
              <a:rPr lang="en-US" dirty="0" smtClean="0"/>
              <a:t>may </a:t>
            </a:r>
            <a:r>
              <a:rPr lang="en-US" dirty="0" smtClean="0"/>
              <a:t>engage in cutting, taking dares, moodiness, and withdrawing from family and </a:t>
            </a:r>
            <a:r>
              <a:rPr lang="en-US" dirty="0" smtClean="0"/>
              <a:t>friends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Self-destructive </a:t>
            </a:r>
            <a:r>
              <a:rPr lang="en-US" dirty="0" smtClean="0"/>
              <a:t>behaviors may be deliberate, impulsive, or develop into a habit.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Self-destructive behaviors are very serious and affect millions of people. And the </a:t>
            </a:r>
            <a:r>
              <a:rPr lang="en-US" dirty="0" smtClean="0"/>
              <a:t>number </a:t>
            </a:r>
            <a:r>
              <a:rPr lang="en-US" dirty="0" smtClean="0"/>
              <a:t>of young people who participate in these acts of self-harm is growing: About </a:t>
            </a:r>
            <a:r>
              <a:rPr lang="en-US" dirty="0" smtClean="0"/>
              <a:t>two </a:t>
            </a:r>
            <a:r>
              <a:rPr lang="en-US" dirty="0" smtClean="0"/>
              <a:t>million people in the U.S. are self-injurers and approximately one per cent of the </a:t>
            </a:r>
            <a:r>
              <a:rPr lang="en-US" dirty="0" smtClean="0"/>
              <a:t>population </a:t>
            </a:r>
            <a:r>
              <a:rPr lang="en-US" dirty="0" smtClean="0"/>
              <a:t>has inflicted physical injury upon themselves at some time in their life.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is </a:t>
            </a:r>
            <a:r>
              <a:rPr lang="en-US" dirty="0" smtClean="0"/>
              <a:t>a </a:t>
            </a:r>
            <a:r>
              <a:rPr lang="en-US" dirty="0" smtClean="0"/>
              <a:t>mechanism they use as a way to cope with an overwhelming situation or feeling. It </a:t>
            </a:r>
            <a:r>
              <a:rPr lang="en-US" dirty="0" smtClean="0"/>
              <a:t>occurs </a:t>
            </a:r>
            <a:r>
              <a:rPr lang="en-US" dirty="0" smtClean="0"/>
              <a:t>as a result of not having learned how to identify difficult feelings or express </a:t>
            </a:r>
            <a:r>
              <a:rPr lang="en-US" dirty="0" smtClean="0"/>
              <a:t>stress </a:t>
            </a:r>
            <a:r>
              <a:rPr lang="en-US" dirty="0" smtClean="0"/>
              <a:t>in a healthy way. If a student notices these changes in him/herself, help should </a:t>
            </a:r>
            <a:r>
              <a:rPr lang="en-US" dirty="0" smtClean="0"/>
              <a:t>be </a:t>
            </a:r>
            <a:r>
              <a:rPr lang="en-US" dirty="0" smtClean="0"/>
              <a:t>sought.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Most teenagers respond to stressful events in their lives by doing something relaxing, </a:t>
            </a:r>
            <a:r>
              <a:rPr lang="en-US" dirty="0" smtClean="0"/>
              <a:t>trying </a:t>
            </a:r>
            <a:r>
              <a:rPr lang="en-US" dirty="0" smtClean="0"/>
              <a:t>positive and self-reliant problem solving, or seeking friendship and support from </a:t>
            </a:r>
            <a:r>
              <a:rPr lang="en-US" dirty="0" smtClean="0"/>
              <a:t>others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Common </a:t>
            </a:r>
            <a:r>
              <a:rPr lang="en-US" dirty="0" smtClean="0"/>
              <a:t>examples include </a:t>
            </a:r>
            <a:r>
              <a:rPr lang="en-US" dirty="0" smtClean="0">
                <a:solidFill>
                  <a:srgbClr val="FF0000"/>
                </a:solidFill>
              </a:rPr>
              <a:t>listening to music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F0"/>
                </a:solidFill>
              </a:rPr>
              <a:t>trying to make their own </a:t>
            </a:r>
            <a:r>
              <a:rPr lang="en-US" dirty="0" smtClean="0">
                <a:solidFill>
                  <a:srgbClr val="00B0F0"/>
                </a:solidFill>
              </a:rPr>
              <a:t>decisions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daydreaming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C000"/>
                </a:solidFill>
              </a:rPr>
              <a:t>trying to figure out solutions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keeping up friendships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watching </a:t>
            </a:r>
            <a:r>
              <a:rPr lang="en-US" dirty="0" smtClean="0">
                <a:solidFill>
                  <a:srgbClr val="C00000"/>
                </a:solidFill>
              </a:rPr>
              <a:t>TV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945CA"/>
                </a:solidFill>
              </a:rPr>
              <a:t>being close to people they care about</a:t>
            </a:r>
            <a:r>
              <a:rPr lang="en-US" dirty="0" smtClean="0"/>
              <a:t>. These behaviors are appropriate for </a:t>
            </a:r>
            <a:r>
              <a:rPr lang="en-US" dirty="0" smtClean="0"/>
              <a:t>adolescents </a:t>
            </a:r>
            <a:r>
              <a:rPr lang="en-US" dirty="0" smtClean="0"/>
              <a:t>who are trying to become independent, take responsibility for themselves, </a:t>
            </a:r>
            <a:r>
              <a:rPr lang="en-US" dirty="0" smtClean="0"/>
              <a:t>and </a:t>
            </a:r>
            <a:r>
              <a:rPr lang="en-US" dirty="0" smtClean="0"/>
              <a:t>draw on friends and family for support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Management Skills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F61B2C77E69949A1B32FCA3BBA422C" ma:contentTypeVersion="0" ma:contentTypeDescription="Create a new document." ma:contentTypeScope="" ma:versionID="0913ee8f08632eac21bbe4da684c6cc2">
  <xsd:schema xmlns:xsd="http://www.w3.org/2001/XMLSchema" xmlns:p="http://schemas.microsoft.com/office/2006/metadata/properties" targetNamespace="http://schemas.microsoft.com/office/2006/metadata/properties" ma:root="true" ma:fieldsID="46ce51841bcaebe75ae25adb2fb3cbe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5AB4405-3773-47C4-B7AD-6DFFCDE8B793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A9386D5-C0F5-48FA-8312-E097238699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09B573-4BE3-4DB0-B567-16467AB3B0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509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5 Clues to Help a Friend</vt:lpstr>
      <vt:lpstr>Slide 2</vt:lpstr>
      <vt:lpstr>Self-Destructive Behaviors</vt:lpstr>
      <vt:lpstr>Examples of self-destructive behaviors</vt:lpstr>
      <vt:lpstr>Slide 5</vt:lpstr>
      <vt:lpstr>Slide 6</vt:lpstr>
      <vt:lpstr>Stress Management Skills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Clues to Help a Friend</dc:title>
  <dc:creator>NCSHTC</dc:creator>
  <cp:lastModifiedBy>carolynd.conley</cp:lastModifiedBy>
  <cp:revision>7</cp:revision>
  <cp:lastPrinted>2012-05-23T15:11:06Z</cp:lastPrinted>
  <dcterms:created xsi:type="dcterms:W3CDTF">2012-05-22T16:52:17Z</dcterms:created>
  <dcterms:modified xsi:type="dcterms:W3CDTF">2014-09-12T17:10:41Z</dcterms:modified>
</cp:coreProperties>
</file>