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9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5, 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5,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Reasons for Abstinence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2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4237591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Abstinence </a:t>
            </a:r>
            <a:r>
              <a:rPr lang="en-US" dirty="0"/>
              <a:t>is the only certain means of avoiding unintended pregnancy.</a:t>
            </a:r>
          </a:p>
          <a:p>
            <a:r>
              <a:rPr lang="en-US" dirty="0" smtClean="0"/>
              <a:t>Abstinence </a:t>
            </a:r>
            <a:r>
              <a:rPr lang="en-US" dirty="0"/>
              <a:t>lowers the risk of contracting sexually transmitted diseases including HIV.</a:t>
            </a:r>
          </a:p>
          <a:p>
            <a:r>
              <a:rPr lang="en-US" dirty="0" smtClean="0"/>
              <a:t>Abstinence </a:t>
            </a:r>
            <a:r>
              <a:rPr lang="en-US" dirty="0"/>
              <a:t>lowers the risk of cervical cancer, associated with HPV and herpes.</a:t>
            </a:r>
            <a:endParaRPr lang="en-US" i="1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982" y="1598083"/>
            <a:ext cx="2355705" cy="256116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0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3583" y="2323652"/>
            <a:ext cx="4127226" cy="39665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Abstinence </a:t>
            </a:r>
            <a:r>
              <a:rPr lang="en-US" dirty="0"/>
              <a:t>is consistent with </a:t>
            </a:r>
            <a:r>
              <a:rPr lang="en-US" dirty="0" smtClean="0"/>
              <a:t>personal </a:t>
            </a:r>
            <a:r>
              <a:rPr lang="en-US" dirty="0"/>
              <a:t>values of many youth.</a:t>
            </a:r>
          </a:p>
          <a:p>
            <a:r>
              <a:rPr lang="en-US" dirty="0" smtClean="0"/>
              <a:t>Abstinence </a:t>
            </a:r>
            <a:r>
              <a:rPr lang="en-US" dirty="0"/>
              <a:t>means less stress and </a:t>
            </a:r>
            <a:r>
              <a:rPr lang="en-US" dirty="0" smtClean="0"/>
              <a:t>fewer </a:t>
            </a:r>
            <a:r>
              <a:rPr lang="en-US" dirty="0"/>
              <a:t>regrets.</a:t>
            </a:r>
          </a:p>
          <a:p>
            <a:r>
              <a:rPr lang="en-US" dirty="0" smtClean="0"/>
              <a:t>Abstinence </a:t>
            </a:r>
            <a:r>
              <a:rPr lang="en-US" dirty="0"/>
              <a:t>is a sign of maturity.</a:t>
            </a:r>
          </a:p>
          <a:p>
            <a:r>
              <a:rPr lang="en-US" dirty="0" smtClean="0"/>
              <a:t>Abstinence </a:t>
            </a:r>
            <a:r>
              <a:rPr lang="en-US" dirty="0"/>
              <a:t>helps young people </a:t>
            </a:r>
            <a:r>
              <a:rPr lang="en-US" dirty="0" smtClean="0"/>
              <a:t>achieve </a:t>
            </a:r>
            <a:r>
              <a:rPr lang="en-US" dirty="0"/>
              <a:t>their future </a:t>
            </a:r>
            <a:r>
              <a:rPr lang="en-US" dirty="0" smtClean="0"/>
              <a:t>goals, such as enlisting in the service.</a:t>
            </a:r>
            <a:endParaRPr lang="en-US" dirty="0"/>
          </a:p>
          <a:p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44" y="2323652"/>
            <a:ext cx="2397120" cy="321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83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4332841" cy="393109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Abstinence allows a couple time to become close without becoming sexual.</a:t>
            </a:r>
          </a:p>
          <a:p>
            <a:r>
              <a:rPr lang="en-US" dirty="0" smtClean="0"/>
              <a:t>Abstinence allows for the development of trust </a:t>
            </a:r>
            <a:r>
              <a:rPr lang="en-US" dirty="0"/>
              <a:t>and love.</a:t>
            </a:r>
          </a:p>
          <a:p>
            <a:r>
              <a:rPr lang="en-US" dirty="0" smtClean="0"/>
              <a:t>Abstinence </a:t>
            </a:r>
            <a:r>
              <a:rPr lang="en-US" dirty="0"/>
              <a:t>allows time for a friendship to </a:t>
            </a:r>
            <a:r>
              <a:rPr lang="en-US" dirty="0" smtClean="0"/>
              <a:t>develop</a:t>
            </a:r>
            <a:r>
              <a:rPr lang="en-US" dirty="0"/>
              <a:t>.</a:t>
            </a:r>
          </a:p>
          <a:p>
            <a:r>
              <a:rPr lang="en-US" dirty="0" smtClean="0"/>
              <a:t> Abstinence </a:t>
            </a:r>
            <a:r>
              <a:rPr lang="en-US" dirty="0"/>
              <a:t>means not pressuring or being </a:t>
            </a:r>
            <a:r>
              <a:rPr lang="en-US" dirty="0" smtClean="0"/>
              <a:t>pressured </a:t>
            </a:r>
            <a:r>
              <a:rPr lang="en-US" dirty="0"/>
              <a:t>beyond personal limits.</a:t>
            </a:r>
          </a:p>
          <a:p>
            <a:r>
              <a:rPr lang="en-US" dirty="0" smtClean="0"/>
              <a:t>Abstinence </a:t>
            </a:r>
            <a:r>
              <a:rPr lang="en-US" dirty="0"/>
              <a:t>is good practice for fidelity in </a:t>
            </a:r>
            <a:r>
              <a:rPr lang="en-US" dirty="0" smtClean="0"/>
              <a:t>marriage</a:t>
            </a:r>
            <a:r>
              <a:rPr lang="en-US" dirty="0"/>
              <a:t>. [One would use the same skills before </a:t>
            </a:r>
            <a:r>
              <a:rPr lang="en-US" dirty="0" smtClean="0"/>
              <a:t>and after </a:t>
            </a:r>
            <a:r>
              <a:rPr lang="en-US" dirty="0"/>
              <a:t>marriage.]</a:t>
            </a:r>
          </a:p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69" y="2323651"/>
            <a:ext cx="2688945" cy="289393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9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8946"/>
            <a:ext cx="7024744" cy="1417151"/>
          </a:xfrm>
        </p:spPr>
        <p:txBody>
          <a:bodyPr>
            <a:normAutofit fontScale="90000"/>
          </a:bodyPr>
          <a:lstStyle/>
          <a:p>
            <a:r>
              <a:rPr lang="en-US" dirty="0"/>
              <a:t>S.T.A.R. </a:t>
            </a:r>
            <a:br>
              <a:rPr lang="en-US" dirty="0"/>
            </a:br>
            <a:r>
              <a:rPr lang="en-US" dirty="0"/>
              <a:t>Decision-Making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95670"/>
            <a:ext cx="6777317" cy="422384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sz="3500" dirty="0" smtClean="0"/>
              <a:t>Stop</a:t>
            </a:r>
            <a:endParaRPr lang="en-US" sz="3500" dirty="0"/>
          </a:p>
          <a:p>
            <a:pPr marL="68580" indent="0">
              <a:buNone/>
            </a:pPr>
            <a:r>
              <a:rPr lang="en-US" i="1" dirty="0"/>
              <a:t>Give yourself time to make the right choice.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sz="3500" dirty="0"/>
              <a:t>Think</a:t>
            </a:r>
          </a:p>
          <a:p>
            <a:pPr marL="68580" indent="0">
              <a:buNone/>
            </a:pPr>
            <a:r>
              <a:rPr lang="en-US" i="1" dirty="0"/>
              <a:t>Consider the possible consequences.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sz="3500" dirty="0"/>
              <a:t>Act</a:t>
            </a:r>
          </a:p>
          <a:p>
            <a:pPr marL="68580" indent="0">
              <a:buNone/>
            </a:pPr>
            <a:r>
              <a:rPr lang="en-US" i="1" dirty="0"/>
              <a:t>Behave consistently with your choice.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marL="68580" indent="0">
              <a:buNone/>
            </a:pPr>
            <a:r>
              <a:rPr lang="en-US" sz="3500" dirty="0"/>
              <a:t>Review</a:t>
            </a:r>
            <a:r>
              <a:rPr lang="en-US" dirty="0"/>
              <a:t>  </a:t>
            </a:r>
            <a:endParaRPr lang="en-US" dirty="0" smtClean="0"/>
          </a:p>
          <a:p>
            <a:pPr marL="68580" indent="0">
              <a:buNone/>
            </a:pPr>
            <a:r>
              <a:rPr lang="en-US" i="1" dirty="0" smtClean="0"/>
              <a:t>Evaluate </a:t>
            </a:r>
            <a:r>
              <a:rPr lang="en-US" i="1" dirty="0"/>
              <a:t>whether it was right for you.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2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500097-070E-404B-B405-719CA7F4AFB5}"/>
</file>

<file path=customXml/itemProps2.xml><?xml version="1.0" encoding="utf-8"?>
<ds:datastoreItem xmlns:ds="http://schemas.openxmlformats.org/officeDocument/2006/customXml" ds:itemID="{5E7AB2DE-725D-40FD-8047-60D8CB038B5A}"/>
</file>

<file path=customXml/itemProps3.xml><?xml version="1.0" encoding="utf-8"?>
<ds:datastoreItem xmlns:ds="http://schemas.openxmlformats.org/officeDocument/2006/customXml" ds:itemID="{82ED6BCA-9479-4127-935F-1154F85E3E62}"/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20</TotalTime>
  <Words>165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Reasons for Abstinence</vt:lpstr>
      <vt:lpstr>Health Reasons</vt:lpstr>
      <vt:lpstr>Personal Reasons</vt:lpstr>
      <vt:lpstr>Relationship Reasons</vt:lpstr>
      <vt:lpstr>S.T.A.R.  Decision-Making Model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for Abstinence</dc:title>
  <dc:creator>Donna Breitenstein</dc:creator>
  <cp:lastModifiedBy>Microsoft Office User</cp:lastModifiedBy>
  <cp:revision>5</cp:revision>
  <dcterms:created xsi:type="dcterms:W3CDTF">2012-06-20T01:31:57Z</dcterms:created>
  <dcterms:modified xsi:type="dcterms:W3CDTF">2012-07-05T17:31:43Z</dcterms:modified>
</cp:coreProperties>
</file>