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33"/>
  </p:handoutMasterIdLst>
  <p:sldIdLst>
    <p:sldId id="256" r:id="rId5"/>
    <p:sldId id="257" r:id="rId6"/>
    <p:sldId id="258" r:id="rId7"/>
    <p:sldId id="259" r:id="rId8"/>
    <p:sldId id="261" r:id="rId9"/>
    <p:sldId id="260" r:id="rId10"/>
    <p:sldId id="262" r:id="rId11"/>
    <p:sldId id="263" r:id="rId12"/>
    <p:sldId id="264" r:id="rId13"/>
    <p:sldId id="265" r:id="rId14"/>
    <p:sldId id="266" r:id="rId15"/>
    <p:sldId id="268" r:id="rId16"/>
    <p:sldId id="267" r:id="rId17"/>
    <p:sldId id="270"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CCFF66"/>
    <a:srgbClr val="FF6FCF"/>
    <a:srgbClr val="FF66FF"/>
    <a:srgbClr val="FF0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4" autoAdjust="0"/>
    <p:restoredTop sz="94660"/>
  </p:normalViewPr>
  <p:slideViewPr>
    <p:cSldViewPr snapToGrid="0" snapToObjects="1">
      <p:cViewPr>
        <p:scale>
          <a:sx n="100" d="100"/>
          <a:sy n="100" d="100"/>
        </p:scale>
        <p:origin x="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C7B8DC-3532-B54E-9E08-BF028E361953}" type="datetimeFigureOut">
              <a:rPr lang="en-US" smtClean="0"/>
              <a:pPr/>
              <a:t>9/2/2014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B55A99-39A9-484D-9A0D-4912BAAA6FF7}" type="slidenum">
              <a:rPr lang="en-US" smtClean="0"/>
              <a:pPr/>
              <a:t>‹#›</a:t>
            </a:fld>
            <a:endParaRPr lang="en-US"/>
          </a:p>
        </p:txBody>
      </p:sp>
    </p:spTree>
    <p:extLst>
      <p:ext uri="{BB962C8B-B14F-4D97-AF65-F5344CB8AC3E}">
        <p14:creationId xmlns:p14="http://schemas.microsoft.com/office/powerpoint/2010/main" xmlns="" val="40591981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364423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111188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23295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196071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5B1A2-82BF-DC43-9A5A-560BB0F1FB87}"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236099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B5B1A2-82BF-DC43-9A5A-560BB0F1FB87}"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337272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B5B1A2-82BF-DC43-9A5A-560BB0F1FB87}" type="datetimeFigureOut">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98851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B5B1A2-82BF-DC43-9A5A-560BB0F1FB87}" type="datetimeFigureOut">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159707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5B1A2-82BF-DC43-9A5A-560BB0F1FB87}" type="datetimeFigureOut">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70555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5B1A2-82BF-DC43-9A5A-560BB0F1FB87}"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717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5B1A2-82BF-DC43-9A5A-560BB0F1FB87}"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308681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5B1A2-82BF-DC43-9A5A-560BB0F1FB87}" type="datetimeFigureOut">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62606-6FDE-8D42-A37E-A1FF83E4D0FE}" type="slidenum">
              <a:rPr lang="en-US" smtClean="0"/>
              <a:pPr/>
              <a:t>‹#›</a:t>
            </a:fld>
            <a:endParaRPr lang="en-US"/>
          </a:p>
        </p:txBody>
      </p:sp>
    </p:spTree>
    <p:extLst>
      <p:ext uri="{BB962C8B-B14F-4D97-AF65-F5344CB8AC3E}">
        <p14:creationId xmlns:p14="http://schemas.microsoft.com/office/powerpoint/2010/main" xmlns="" val="182934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9250" y="523952"/>
            <a:ext cx="4866735" cy="2033645"/>
          </a:xfrm>
        </p:spPr>
        <p:style>
          <a:lnRef idx="3">
            <a:schemeClr val="lt1"/>
          </a:lnRef>
          <a:fillRef idx="1">
            <a:schemeClr val="accent5"/>
          </a:fillRef>
          <a:effectRef idx="1">
            <a:schemeClr val="accent5"/>
          </a:effectRef>
          <a:fontRef idx="minor">
            <a:schemeClr val="lt1"/>
          </a:fontRef>
        </p:style>
        <p:txBody>
          <a:bodyPr/>
          <a:lstStyle/>
          <a:p>
            <a:r>
              <a:rPr lang="en-US" dirty="0" smtClean="0"/>
              <a:t>Coping with Anxiety</a:t>
            </a:r>
            <a:endParaRPr lang="en-US" dirty="0"/>
          </a:p>
        </p:txBody>
      </p:sp>
      <p:pic>
        <p:nvPicPr>
          <p:cNvPr id="4" name="Picture 3"/>
          <p:cNvPicPr>
            <a:picLocks noChangeAspect="1"/>
          </p:cNvPicPr>
          <p:nvPr/>
        </p:nvPicPr>
        <p:blipFill>
          <a:blip r:embed="rId2"/>
          <a:stretch>
            <a:fillRect/>
          </a:stretch>
        </p:blipFill>
        <p:spPr>
          <a:xfrm>
            <a:off x="1662415" y="2890372"/>
            <a:ext cx="5792485" cy="3686127"/>
          </a:xfrm>
          <a:prstGeom prst="rect">
            <a:avLst/>
          </a:prstGeom>
          <a:ln w="47625">
            <a:solidFill>
              <a:schemeClr val="accent5">
                <a:lumMod val="75000"/>
              </a:schemeClr>
            </a:solidFill>
          </a:ln>
        </p:spPr>
      </p:pic>
    </p:spTree>
    <p:extLst>
      <p:ext uri="{BB962C8B-B14F-4D97-AF65-F5344CB8AC3E}">
        <p14:creationId xmlns:p14="http://schemas.microsoft.com/office/powerpoint/2010/main" xmlns="" val="342358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5400" y="274638"/>
            <a:ext cx="41021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076700" y="1651000"/>
            <a:ext cx="4787900" cy="4525963"/>
          </a:xfrm>
        </p:spPr>
        <p:txBody>
          <a:bodyPr/>
          <a:lstStyle/>
          <a:p>
            <a:pPr marL="0" indent="0">
              <a:buNone/>
            </a:pPr>
            <a:r>
              <a:rPr lang="en-US" dirty="0" smtClean="0"/>
              <a:t>Take care of yourself:</a:t>
            </a:r>
          </a:p>
          <a:p>
            <a:r>
              <a:rPr lang="en-US" dirty="0" smtClean="0"/>
              <a:t>Eat nutrient-dense foods.</a:t>
            </a:r>
          </a:p>
          <a:p>
            <a:r>
              <a:rPr lang="en-US" dirty="0" smtClean="0"/>
              <a:t>Exercise.</a:t>
            </a:r>
          </a:p>
          <a:p>
            <a:r>
              <a:rPr lang="en-US" dirty="0" smtClean="0"/>
              <a:t>Avoid alcohol, tobacco, drugs.</a:t>
            </a:r>
          </a:p>
          <a:p>
            <a:r>
              <a:rPr lang="en-US" dirty="0" smtClean="0"/>
              <a:t>Practice good hygiene.</a:t>
            </a:r>
          </a:p>
          <a:p>
            <a:r>
              <a:rPr lang="en-US" dirty="0" smtClean="0"/>
              <a:t>Get adequate sleep.</a:t>
            </a:r>
            <a:endParaRPr lang="en-US" dirty="0"/>
          </a:p>
        </p:txBody>
      </p:sp>
      <p:pic>
        <p:nvPicPr>
          <p:cNvPr id="4" name="Picture 3"/>
          <p:cNvPicPr>
            <a:picLocks noChangeAspect="1"/>
          </p:cNvPicPr>
          <p:nvPr/>
        </p:nvPicPr>
        <p:blipFill>
          <a:blip r:embed="rId2"/>
          <a:stretch>
            <a:fillRect/>
          </a:stretch>
        </p:blipFill>
        <p:spPr>
          <a:xfrm>
            <a:off x="355600" y="1701800"/>
            <a:ext cx="3266831" cy="4889500"/>
          </a:xfrm>
          <a:prstGeom prst="rect">
            <a:avLst/>
          </a:prstGeom>
          <a:ln w="76200">
            <a:solidFill>
              <a:schemeClr val="accent4">
                <a:lumMod val="75000"/>
              </a:schemeClr>
            </a:solidFill>
          </a:ln>
        </p:spPr>
      </p:pic>
    </p:spTree>
    <p:extLst>
      <p:ext uri="{BB962C8B-B14F-4D97-AF65-F5344CB8AC3E}">
        <p14:creationId xmlns:p14="http://schemas.microsoft.com/office/powerpoint/2010/main" xmlns="" val="3481185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511176"/>
            <a:ext cx="4629150" cy="13255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smtClean="0"/>
              <a:t>Effective Coping</a:t>
            </a:r>
            <a:endParaRPr lang="en-US" dirty="0"/>
          </a:p>
        </p:txBody>
      </p:sp>
      <p:sp>
        <p:nvSpPr>
          <p:cNvPr id="3" name="Content Placeholder 2"/>
          <p:cNvSpPr>
            <a:spLocks noGrp="1"/>
          </p:cNvSpPr>
          <p:nvPr>
            <p:ph idx="1"/>
          </p:nvPr>
        </p:nvSpPr>
        <p:spPr>
          <a:xfrm>
            <a:off x="5143500" y="2057400"/>
            <a:ext cx="3543300" cy="4068763"/>
          </a:xfrm>
        </p:spPr>
        <p:txBody>
          <a:bodyPr/>
          <a:lstStyle/>
          <a:p>
            <a:pPr marL="0" indent="0">
              <a:buNone/>
            </a:pPr>
            <a:r>
              <a:rPr lang="en-US" dirty="0" smtClean="0"/>
              <a:t>Rely on your support system:</a:t>
            </a:r>
          </a:p>
          <a:p>
            <a:r>
              <a:rPr lang="en-US" dirty="0" smtClean="0"/>
              <a:t>Parents, family</a:t>
            </a:r>
          </a:p>
          <a:p>
            <a:r>
              <a:rPr lang="en-US" dirty="0" smtClean="0"/>
              <a:t>Friends</a:t>
            </a:r>
          </a:p>
          <a:p>
            <a:r>
              <a:rPr lang="en-US" dirty="0" smtClean="0"/>
              <a:t>Teachers</a:t>
            </a:r>
          </a:p>
          <a:p>
            <a:r>
              <a:rPr lang="en-US" dirty="0" smtClean="0"/>
              <a:t>Counselors</a:t>
            </a:r>
          </a:p>
          <a:p>
            <a:r>
              <a:rPr lang="en-US" dirty="0" smtClean="0"/>
              <a:t>Faith leader</a:t>
            </a:r>
          </a:p>
          <a:p>
            <a:endParaRPr lang="en-US" dirty="0" smtClean="0"/>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57200" y="2197100"/>
            <a:ext cx="4312418" cy="3810000"/>
          </a:xfrm>
          <a:prstGeom prst="rect">
            <a:avLst/>
          </a:prstGeom>
          <a:ln w="76200">
            <a:solidFill>
              <a:srgbClr val="0000FF"/>
            </a:solidFill>
          </a:ln>
        </p:spPr>
      </p:pic>
    </p:spTree>
    <p:extLst>
      <p:ext uri="{BB962C8B-B14F-4D97-AF65-F5344CB8AC3E}">
        <p14:creationId xmlns:p14="http://schemas.microsoft.com/office/powerpoint/2010/main" xmlns="" val="415979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FC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5700" y="274638"/>
            <a:ext cx="41148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57200" y="1600200"/>
            <a:ext cx="4000500" cy="4525963"/>
          </a:xfrm>
        </p:spPr>
        <p:txBody>
          <a:bodyPr/>
          <a:lstStyle/>
          <a:p>
            <a:pPr marL="0" indent="0">
              <a:buNone/>
            </a:pPr>
            <a:r>
              <a:rPr lang="en-US" dirty="0" smtClean="0"/>
              <a:t>Stick to your routine:</a:t>
            </a:r>
          </a:p>
          <a:p>
            <a:r>
              <a:rPr lang="en-US" dirty="0" smtClean="0"/>
              <a:t>Keep a planner and “to do” list.</a:t>
            </a:r>
          </a:p>
          <a:p>
            <a:r>
              <a:rPr lang="en-US" dirty="0" smtClean="0"/>
              <a:t>Take one step at a time.</a:t>
            </a:r>
          </a:p>
          <a:p>
            <a:r>
              <a:rPr lang="en-US" dirty="0" smtClean="0"/>
              <a:t>Check off tasks as completed.</a:t>
            </a:r>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851400" y="1778000"/>
            <a:ext cx="4038600" cy="3175000"/>
          </a:xfrm>
          <a:prstGeom prst="rect">
            <a:avLst/>
          </a:prstGeom>
          <a:ln w="76200">
            <a:solidFill>
              <a:srgbClr val="008000"/>
            </a:solidFill>
          </a:ln>
        </p:spPr>
      </p:pic>
    </p:spTree>
    <p:extLst>
      <p:ext uri="{BB962C8B-B14F-4D97-AF65-F5344CB8AC3E}">
        <p14:creationId xmlns:p14="http://schemas.microsoft.com/office/powerpoint/2010/main" xmlns="" val="124668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95276"/>
            <a:ext cx="40132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914900" y="2146300"/>
            <a:ext cx="3771900" cy="3979863"/>
          </a:xfrm>
        </p:spPr>
        <p:txBody>
          <a:bodyPr/>
          <a:lstStyle/>
          <a:p>
            <a:pPr marL="0" indent="0">
              <a:buNone/>
            </a:pPr>
            <a:r>
              <a:rPr lang="en-US" dirty="0" smtClean="0"/>
              <a:t>Just Do It!</a:t>
            </a:r>
          </a:p>
          <a:p>
            <a:r>
              <a:rPr lang="en-US" dirty="0" smtClean="0"/>
              <a:t>Take one step at a time and “</a:t>
            </a:r>
            <a:r>
              <a:rPr lang="en-US" dirty="0" err="1" smtClean="0"/>
              <a:t>git</a:t>
            </a:r>
            <a:r>
              <a:rPr lang="en-US" dirty="0" smtClean="0"/>
              <a:t> ‘</a:t>
            </a:r>
            <a:r>
              <a:rPr lang="en-US" dirty="0" err="1" smtClean="0"/>
              <a:t>er</a:t>
            </a:r>
            <a:r>
              <a:rPr lang="en-US" dirty="0" smtClean="0"/>
              <a:t> done!”</a:t>
            </a:r>
            <a:endParaRPr lang="en-US" dirty="0"/>
          </a:p>
        </p:txBody>
      </p:sp>
      <p:pic>
        <p:nvPicPr>
          <p:cNvPr id="4" name="Picture 3"/>
          <p:cNvPicPr>
            <a:picLocks noChangeAspect="1"/>
          </p:cNvPicPr>
          <p:nvPr/>
        </p:nvPicPr>
        <p:blipFill>
          <a:blip r:embed="rId2"/>
          <a:stretch>
            <a:fillRect/>
          </a:stretch>
        </p:blipFill>
        <p:spPr>
          <a:xfrm>
            <a:off x="584200" y="1778000"/>
            <a:ext cx="3733800" cy="4584700"/>
          </a:xfrm>
          <a:prstGeom prst="rect">
            <a:avLst/>
          </a:prstGeom>
          <a:ln w="76200">
            <a:solidFill>
              <a:srgbClr val="000090"/>
            </a:solidFill>
          </a:ln>
        </p:spPr>
      </p:pic>
    </p:spTree>
    <p:extLst>
      <p:ext uri="{BB962C8B-B14F-4D97-AF65-F5344CB8AC3E}">
        <p14:creationId xmlns:p14="http://schemas.microsoft.com/office/powerpoint/2010/main" xmlns="" val="379451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What NOT to Do to Cope with Anxiety</a:t>
            </a:r>
            <a:endParaRPr lang="en-US" dirty="0"/>
          </a:p>
        </p:txBody>
      </p:sp>
      <p:pic>
        <p:nvPicPr>
          <p:cNvPr id="4" name="Picture 3"/>
          <p:cNvPicPr>
            <a:picLocks noChangeAspect="1"/>
          </p:cNvPicPr>
          <p:nvPr/>
        </p:nvPicPr>
        <p:blipFill>
          <a:blip r:embed="rId2"/>
          <a:stretch>
            <a:fillRect/>
          </a:stretch>
        </p:blipFill>
        <p:spPr>
          <a:xfrm>
            <a:off x="2425700" y="1866900"/>
            <a:ext cx="4292600" cy="4127500"/>
          </a:xfrm>
          <a:prstGeom prst="rect">
            <a:avLst/>
          </a:prstGeom>
          <a:ln w="76200">
            <a:solidFill>
              <a:schemeClr val="accent5">
                <a:lumMod val="75000"/>
              </a:schemeClr>
            </a:solidFill>
          </a:ln>
        </p:spPr>
      </p:pic>
    </p:spTree>
    <p:extLst>
      <p:ext uri="{BB962C8B-B14F-4D97-AF65-F5344CB8AC3E}">
        <p14:creationId xmlns:p14="http://schemas.microsoft.com/office/powerpoint/2010/main" xmlns="" val="139315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If Anxiety is Serious, Get Help!</a:t>
            </a:r>
            <a:endParaRPr lang="en-US" dirty="0"/>
          </a:p>
        </p:txBody>
      </p:sp>
      <p:pic>
        <p:nvPicPr>
          <p:cNvPr id="4" name="Picture 3"/>
          <p:cNvPicPr>
            <a:picLocks noChangeAspect="1"/>
          </p:cNvPicPr>
          <p:nvPr/>
        </p:nvPicPr>
        <p:blipFill>
          <a:blip r:embed="rId2"/>
          <a:stretch>
            <a:fillRect/>
          </a:stretch>
        </p:blipFill>
        <p:spPr>
          <a:xfrm>
            <a:off x="2336426" y="1701800"/>
            <a:ext cx="4305674" cy="4182654"/>
          </a:xfrm>
          <a:prstGeom prst="rect">
            <a:avLst/>
          </a:prstGeom>
          <a:ln w="76200">
            <a:solidFill>
              <a:schemeClr val="accent2">
                <a:lumMod val="75000"/>
              </a:schemeClr>
            </a:solidFill>
          </a:ln>
        </p:spPr>
      </p:pic>
    </p:spTree>
    <p:extLst>
      <p:ext uri="{BB962C8B-B14F-4D97-AF65-F5344CB8AC3E}">
        <p14:creationId xmlns:p14="http://schemas.microsoft.com/office/powerpoint/2010/main" xmlns="" val="212350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normAutofit fontScale="90000"/>
          </a:bodyPr>
          <a:lstStyle/>
          <a:p>
            <a:r>
              <a:rPr lang="en-US" sz="7200"/>
              <a:t/>
            </a:r>
            <a:br>
              <a:rPr lang="en-US" sz="7200"/>
            </a:br>
            <a:r>
              <a:rPr lang="en-US" sz="6000"/>
              <a:t>Defense Mechanisms</a:t>
            </a:r>
          </a:p>
        </p:txBody>
      </p:sp>
      <p:sp>
        <p:nvSpPr>
          <p:cNvPr id="55300" name="Rectangle 1028"/>
          <p:cNvSpPr>
            <a:spLocks noGrp="1" noChangeArrowheads="1"/>
          </p:cNvSpPr>
          <p:nvPr>
            <p:ph idx="1"/>
          </p:nvPr>
        </p:nvSpPr>
        <p:spPr>
          <a:xfrm>
            <a:off x="498474" y="3962400"/>
            <a:ext cx="7556313" cy="2163763"/>
          </a:xfrm>
        </p:spPr>
        <p:txBody>
          <a:bodyPr/>
          <a:lstStyle/>
          <a:p>
            <a:r>
              <a:rPr lang="en-US" sz="2800" dirty="0" smtClean="0"/>
              <a:t>Defense </a:t>
            </a:r>
            <a:r>
              <a:rPr lang="en-US" sz="2800" dirty="0"/>
              <a:t>mechanisms are behaviors that an individual might use to cope with an uncomfortable situation or problem.</a:t>
            </a:r>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algn="ctr"/>
            <a:r>
              <a:rPr lang="en-US" sz="7200">
                <a:latin typeface="Short Hand" charset="0"/>
              </a:rPr>
              <a:t>Compensation</a:t>
            </a:r>
          </a:p>
        </p:txBody>
      </p:sp>
      <p:sp>
        <p:nvSpPr>
          <p:cNvPr id="43011" name="Rectangle 3"/>
          <p:cNvSpPr>
            <a:spLocks noGrp="1" noChangeArrowheads="1"/>
          </p:cNvSpPr>
          <p:nvPr>
            <p:ph idx="1"/>
          </p:nvPr>
        </p:nvSpPr>
        <p:spPr>
          <a:xfrm>
            <a:off x="498475" y="1981200"/>
            <a:ext cx="5749926" cy="4144963"/>
          </a:xfrm>
        </p:spPr>
        <p:txBody>
          <a:bodyPr>
            <a:noAutofit/>
          </a:bodyPr>
          <a:lstStyle/>
          <a:p>
            <a:pPr>
              <a:lnSpc>
                <a:spcPct val="90000"/>
              </a:lnSpc>
            </a:pPr>
            <a:r>
              <a:rPr lang="en-US" sz="2800" dirty="0" smtClean="0"/>
              <a:t> A </a:t>
            </a:r>
            <a:r>
              <a:rPr lang="en-US" sz="2800" dirty="0"/>
              <a:t>person tries to make up for his/ her weaknesses by developing strengths in other areas</a:t>
            </a:r>
            <a:r>
              <a:rPr lang="en-US" sz="2800" dirty="0" smtClean="0"/>
              <a:t>.</a:t>
            </a:r>
            <a:endParaRPr lang="en-US" sz="2800" dirty="0"/>
          </a:p>
          <a:p>
            <a:pPr>
              <a:lnSpc>
                <a:spcPct val="90000"/>
              </a:lnSpc>
            </a:pPr>
            <a:r>
              <a:rPr lang="en-US" sz="2800" dirty="0"/>
              <a:t> Example – A struggling student with a </a:t>
            </a:r>
            <a:r>
              <a:rPr lang="en-US" sz="2800" dirty="0" smtClean="0"/>
              <a:t>learning disability becomes </a:t>
            </a:r>
            <a:r>
              <a:rPr lang="en-US" sz="2800" dirty="0"/>
              <a:t>a leader in the art club. </a:t>
            </a:r>
          </a:p>
          <a:p>
            <a:pPr>
              <a:lnSpc>
                <a:spcPct val="90000"/>
              </a:lnSpc>
            </a:pPr>
            <a:r>
              <a:rPr lang="en-US" sz="2800" dirty="0" smtClean="0"/>
              <a:t> Harmful </a:t>
            </a:r>
            <a:r>
              <a:rPr lang="en-US" sz="2800" dirty="0"/>
              <a:t>– Not trying to overcome the weakness.</a:t>
            </a:r>
          </a:p>
        </p:txBody>
      </p:sp>
      <p:pic>
        <p:nvPicPr>
          <p:cNvPr id="2" name="Picture 1"/>
          <p:cNvPicPr>
            <a:picLocks noChangeAspect="1"/>
          </p:cNvPicPr>
          <p:nvPr/>
        </p:nvPicPr>
        <p:blipFill>
          <a:blip r:embed="rId2"/>
          <a:stretch>
            <a:fillRect/>
          </a:stretch>
        </p:blipFill>
        <p:spPr>
          <a:xfrm>
            <a:off x="6553200" y="2514600"/>
            <a:ext cx="2001108" cy="2794000"/>
          </a:xfrm>
          <a:prstGeom prst="rect">
            <a:avLst/>
          </a:prstGeom>
          <a:ln w="31750">
            <a:solidFill>
              <a:srgbClr val="660066"/>
            </a:solidFill>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additive="base">
                                        <p:cTn id="19"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additive="base">
                                        <p:cTn id="25"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09600"/>
            <a:ext cx="6934200" cy="1295400"/>
          </a:xfrm>
        </p:spPr>
        <p:txBody>
          <a:bodyPr/>
          <a:lstStyle/>
          <a:p>
            <a:pPr algn="ctr"/>
            <a:r>
              <a:rPr lang="en-US" sz="7200">
                <a:latin typeface="Short Hand" charset="0"/>
              </a:rPr>
              <a:t>Daydreaming</a:t>
            </a:r>
          </a:p>
        </p:txBody>
      </p:sp>
      <p:sp>
        <p:nvSpPr>
          <p:cNvPr id="44035" name="Rectangle 3"/>
          <p:cNvSpPr>
            <a:spLocks noGrp="1" noChangeArrowheads="1"/>
          </p:cNvSpPr>
          <p:nvPr>
            <p:ph idx="1"/>
          </p:nvPr>
        </p:nvSpPr>
        <p:spPr>
          <a:xfrm>
            <a:off x="3124200" y="2362200"/>
            <a:ext cx="5791200" cy="4495800"/>
          </a:xfrm>
        </p:spPr>
        <p:txBody>
          <a:bodyPr>
            <a:normAutofit fontScale="85000" lnSpcReduction="20000"/>
          </a:bodyPr>
          <a:lstStyle/>
          <a:p>
            <a:r>
              <a:rPr lang="en-US" dirty="0"/>
              <a:t>A person escapes unpleasant, boring, or frustrating situations by imagining that he or she is doing something else.</a:t>
            </a:r>
          </a:p>
          <a:p>
            <a:endParaRPr lang="en-US" dirty="0"/>
          </a:p>
          <a:p>
            <a:r>
              <a:rPr lang="en-US" dirty="0"/>
              <a:t>Example – A shy student imagines that he/she is homecoming king/queen.	</a:t>
            </a:r>
          </a:p>
          <a:p>
            <a:endParaRPr lang="en-US" dirty="0"/>
          </a:p>
          <a:p>
            <a:r>
              <a:rPr lang="en-US" dirty="0"/>
              <a:t>Harmful – </a:t>
            </a:r>
            <a:r>
              <a:rPr lang="en-US" u="sng" dirty="0"/>
              <a:t>Refusal</a:t>
            </a:r>
            <a:r>
              <a:rPr lang="en-US" dirty="0"/>
              <a:t> to accept reality and spending too much time in an imaginary world.</a:t>
            </a:r>
          </a:p>
        </p:txBody>
      </p:sp>
      <p:pic>
        <p:nvPicPr>
          <p:cNvPr id="2" name="Picture 1"/>
          <p:cNvPicPr>
            <a:picLocks noChangeAspect="1"/>
          </p:cNvPicPr>
          <p:nvPr/>
        </p:nvPicPr>
        <p:blipFill>
          <a:blip r:embed="rId2"/>
          <a:stretch>
            <a:fillRect/>
          </a:stretch>
        </p:blipFill>
        <p:spPr>
          <a:xfrm>
            <a:off x="457200" y="2819400"/>
            <a:ext cx="2427339" cy="3009900"/>
          </a:xfrm>
          <a:prstGeom prst="rect">
            <a:avLst/>
          </a:prstGeom>
          <a:ln w="31750">
            <a:solidFill>
              <a:srgbClr val="660066"/>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additive="base">
                                        <p:cTn id="13"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additive="base">
                                        <p:cTn id="25"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algn="ctr"/>
            <a:r>
              <a:rPr lang="en-US" sz="7200">
                <a:latin typeface="Short Hand" charset="0"/>
              </a:rPr>
              <a:t>Denial</a:t>
            </a:r>
          </a:p>
        </p:txBody>
      </p:sp>
      <p:sp>
        <p:nvSpPr>
          <p:cNvPr id="45059" name="Rectangle 3"/>
          <p:cNvSpPr>
            <a:spLocks noGrp="1" noChangeArrowheads="1"/>
          </p:cNvSpPr>
          <p:nvPr>
            <p:ph idx="1"/>
          </p:nvPr>
        </p:nvSpPr>
        <p:spPr>
          <a:xfrm>
            <a:off x="3276600" y="1981200"/>
            <a:ext cx="4778187" cy="4144963"/>
          </a:xfrm>
        </p:spPr>
        <p:txBody>
          <a:bodyPr>
            <a:normAutofit fontScale="85000" lnSpcReduction="10000"/>
          </a:bodyPr>
          <a:lstStyle/>
          <a:p>
            <a:pPr>
              <a:lnSpc>
                <a:spcPct val="90000"/>
              </a:lnSpc>
            </a:pPr>
            <a:r>
              <a:rPr lang="en-US"/>
              <a:t>Refusal to accept reality.</a:t>
            </a:r>
          </a:p>
          <a:p>
            <a:pPr>
              <a:lnSpc>
                <a:spcPct val="90000"/>
              </a:lnSpc>
            </a:pPr>
            <a:endParaRPr lang="en-US"/>
          </a:p>
          <a:p>
            <a:pPr>
              <a:lnSpc>
                <a:spcPct val="90000"/>
              </a:lnSpc>
            </a:pPr>
            <a:r>
              <a:rPr lang="en-US"/>
              <a:t>Example – A student finds out that a relative has a terminal disease. The student continues to act as though the relative is going to live.</a:t>
            </a:r>
          </a:p>
          <a:p>
            <a:pPr>
              <a:lnSpc>
                <a:spcPct val="90000"/>
              </a:lnSpc>
            </a:pPr>
            <a:endParaRPr lang="en-US"/>
          </a:p>
          <a:p>
            <a:pPr>
              <a:lnSpc>
                <a:spcPct val="90000"/>
              </a:lnSpc>
            </a:pPr>
            <a:r>
              <a:rPr lang="en-US"/>
              <a:t>Harmful – </a:t>
            </a:r>
            <a:r>
              <a:rPr lang="en-US" u="sng"/>
              <a:t>Continual</a:t>
            </a:r>
            <a:r>
              <a:rPr lang="en-US"/>
              <a:t> </a:t>
            </a:r>
            <a:r>
              <a:rPr lang="en-US" u="sng"/>
              <a:t>inability</a:t>
            </a:r>
            <a:r>
              <a:rPr lang="en-US"/>
              <a:t> to accept a situation long after it has occurred.</a:t>
            </a:r>
          </a:p>
        </p:txBody>
      </p:sp>
      <p:pic>
        <p:nvPicPr>
          <p:cNvPr id="2" name="Picture 1"/>
          <p:cNvPicPr>
            <a:picLocks noChangeAspect="1"/>
          </p:cNvPicPr>
          <p:nvPr/>
        </p:nvPicPr>
        <p:blipFill>
          <a:blip r:embed="rId2"/>
          <a:stretch>
            <a:fillRect/>
          </a:stretch>
        </p:blipFill>
        <p:spPr>
          <a:xfrm>
            <a:off x="304800" y="2209800"/>
            <a:ext cx="2688037" cy="3022600"/>
          </a:xfrm>
          <a:prstGeom prst="rect">
            <a:avLst/>
          </a:prstGeom>
          <a:ln w="31750">
            <a:solidFill>
              <a:srgbClr val="660066"/>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p:tgtEl>
                                          <p:spTgt spid="45059">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505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p:tgtEl>
                                          <p:spTgt spid="4505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50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5059">
                                            <p:txEl>
                                              <p:pRg st="4" end="4"/>
                                            </p:txEl>
                                          </p:spTgt>
                                        </p:tgtEl>
                                        <p:attrNameLst>
                                          <p:attrName>style.visibility</p:attrName>
                                        </p:attrNameLst>
                                      </p:cBhvr>
                                      <p:to>
                                        <p:strVal val="visible"/>
                                      </p:to>
                                    </p:set>
                                    <p:anim calcmode="lin" valueType="num">
                                      <p:cBhvr additive="base">
                                        <p:cTn id="25" dur="500"/>
                                        <p:tgtEl>
                                          <p:spTgt spid="45059">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250" y="274638"/>
            <a:ext cx="4840093" cy="11430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Two Sides of Anxiety</a:t>
            </a:r>
            <a:endParaRPr lang="en-US" dirty="0"/>
          </a:p>
        </p:txBody>
      </p:sp>
      <p:sp>
        <p:nvSpPr>
          <p:cNvPr id="3" name="Content Placeholder 2"/>
          <p:cNvSpPr>
            <a:spLocks noGrp="1"/>
          </p:cNvSpPr>
          <p:nvPr>
            <p:ph idx="1"/>
          </p:nvPr>
        </p:nvSpPr>
        <p:spPr/>
        <p:txBody>
          <a:bodyPr/>
          <a:lstStyle/>
          <a:p>
            <a:pPr marL="0" indent="0">
              <a:buNone/>
            </a:pPr>
            <a:r>
              <a:rPr lang="en-US" sz="4000" i="1" dirty="0" smtClean="0"/>
              <a:t>Anxiety itself is neither helpful nor hurtful. It’s your response to anxiety that is helpful or hurtful.</a:t>
            </a:r>
          </a:p>
          <a:p>
            <a:pPr marL="0" indent="0" algn="r">
              <a:buNone/>
            </a:pPr>
            <a:r>
              <a:rPr lang="en-US" sz="1200" dirty="0" smtClean="0"/>
              <a:t>Sally Winston, Anxiety &amp; Stress Disorders Institute</a:t>
            </a:r>
            <a:endParaRPr lang="en-US" sz="1200" dirty="0"/>
          </a:p>
        </p:txBody>
      </p:sp>
      <p:pic>
        <p:nvPicPr>
          <p:cNvPr id="4" name="Picture 3"/>
          <p:cNvPicPr>
            <a:picLocks noChangeAspect="1"/>
          </p:cNvPicPr>
          <p:nvPr/>
        </p:nvPicPr>
        <p:blipFill>
          <a:blip r:embed="rId2"/>
          <a:stretch>
            <a:fillRect/>
          </a:stretch>
        </p:blipFill>
        <p:spPr>
          <a:xfrm>
            <a:off x="2211344" y="3990073"/>
            <a:ext cx="4569243" cy="2420955"/>
          </a:xfrm>
          <a:prstGeom prst="rect">
            <a:avLst/>
          </a:prstGeom>
          <a:ln w="76200">
            <a:solidFill>
              <a:srgbClr val="660066"/>
            </a:solidFill>
          </a:ln>
        </p:spPr>
      </p:pic>
    </p:spTree>
    <p:extLst>
      <p:ext uri="{BB962C8B-B14F-4D97-AF65-F5344CB8AC3E}">
        <p14:creationId xmlns:p14="http://schemas.microsoft.com/office/powerpoint/2010/main" xmlns="" val="3155175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1600" y="685800"/>
            <a:ext cx="5334000" cy="1295400"/>
          </a:xfrm>
        </p:spPr>
        <p:txBody>
          <a:bodyPr/>
          <a:lstStyle/>
          <a:p>
            <a:pPr algn="ctr"/>
            <a:r>
              <a:rPr lang="en-US" sz="6000">
                <a:latin typeface="Short Hand" charset="0"/>
              </a:rPr>
              <a:t>Displacement</a:t>
            </a:r>
            <a:endParaRPr lang="en-US" sz="6600">
              <a:latin typeface="Short Hand" charset="0"/>
            </a:endParaRPr>
          </a:p>
        </p:txBody>
      </p:sp>
      <p:sp>
        <p:nvSpPr>
          <p:cNvPr id="46083" name="Rectangle 3"/>
          <p:cNvSpPr>
            <a:spLocks noGrp="1" noChangeArrowheads="1"/>
          </p:cNvSpPr>
          <p:nvPr>
            <p:ph idx="1"/>
          </p:nvPr>
        </p:nvSpPr>
        <p:spPr>
          <a:xfrm>
            <a:off x="381000" y="2362200"/>
            <a:ext cx="5105400" cy="3581400"/>
          </a:xfrm>
        </p:spPr>
        <p:txBody>
          <a:bodyPr>
            <a:normAutofit fontScale="85000" lnSpcReduction="20000"/>
          </a:bodyPr>
          <a:lstStyle/>
          <a:p>
            <a:r>
              <a:rPr lang="en-US" dirty="0"/>
              <a:t>A person transfers the emotions he or she feels from the original situation or object to another situation or object</a:t>
            </a:r>
            <a:r>
              <a:rPr lang="en-US" dirty="0" smtClean="0"/>
              <a:t>.</a:t>
            </a:r>
            <a:endParaRPr lang="en-US" dirty="0"/>
          </a:p>
          <a:p>
            <a:r>
              <a:rPr lang="en-US" dirty="0"/>
              <a:t>Example – A student is angry with a parent but yells at his/her brother or sister</a:t>
            </a:r>
            <a:r>
              <a:rPr lang="en-US" dirty="0" smtClean="0"/>
              <a:t>.</a:t>
            </a:r>
            <a:endParaRPr lang="en-US" dirty="0"/>
          </a:p>
          <a:p>
            <a:r>
              <a:rPr lang="en-US" dirty="0"/>
              <a:t>Harmful – </a:t>
            </a:r>
            <a:r>
              <a:rPr lang="en-US" u="sng" dirty="0"/>
              <a:t>Continuously</a:t>
            </a:r>
            <a:r>
              <a:rPr lang="en-US" dirty="0"/>
              <a:t> taking anger out on an innocent person.</a:t>
            </a:r>
          </a:p>
        </p:txBody>
      </p:sp>
      <p:pic>
        <p:nvPicPr>
          <p:cNvPr id="2" name="Picture 1"/>
          <p:cNvPicPr>
            <a:picLocks noChangeAspect="1"/>
          </p:cNvPicPr>
          <p:nvPr/>
        </p:nvPicPr>
        <p:blipFill>
          <a:blip r:embed="rId2"/>
          <a:stretch>
            <a:fillRect/>
          </a:stretch>
        </p:blipFill>
        <p:spPr>
          <a:xfrm>
            <a:off x="5453830" y="2438400"/>
            <a:ext cx="3398069" cy="4038600"/>
          </a:xfrm>
          <a:prstGeom prst="rect">
            <a:avLst/>
          </a:prstGeom>
          <a:ln w="31750">
            <a:solidFill>
              <a:srgbClr val="660066"/>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500"/>
                                        <p:tgtEl>
                                          <p:spTgt spid="4608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60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additive="base">
                                        <p:cTn id="19" dur="500"/>
                                        <p:tgtEl>
                                          <p:spTgt spid="4608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60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additive="base">
                                        <p:cTn id="25" dur="500"/>
                                        <p:tgtEl>
                                          <p:spTgt spid="4608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352800" y="838200"/>
            <a:ext cx="4724400" cy="1143000"/>
          </a:xfrm>
        </p:spPr>
        <p:txBody>
          <a:bodyPr>
            <a:normAutofit fontScale="90000"/>
          </a:bodyPr>
          <a:lstStyle/>
          <a:p>
            <a:pPr algn="ctr"/>
            <a:r>
              <a:rPr lang="en-US" sz="7200">
                <a:latin typeface="Short Hand" charset="0"/>
              </a:rPr>
              <a:t>Humor</a:t>
            </a:r>
          </a:p>
        </p:txBody>
      </p:sp>
      <p:sp>
        <p:nvSpPr>
          <p:cNvPr id="47107" name="Rectangle 3"/>
          <p:cNvSpPr>
            <a:spLocks noGrp="1" noChangeArrowheads="1"/>
          </p:cNvSpPr>
          <p:nvPr>
            <p:ph idx="1"/>
          </p:nvPr>
        </p:nvSpPr>
        <p:spPr>
          <a:xfrm>
            <a:off x="3124200" y="2362200"/>
            <a:ext cx="5791200" cy="4191000"/>
          </a:xfrm>
        </p:spPr>
        <p:txBody>
          <a:bodyPr>
            <a:normAutofit fontScale="92500" lnSpcReduction="20000"/>
          </a:bodyPr>
          <a:lstStyle/>
          <a:p>
            <a:pPr>
              <a:lnSpc>
                <a:spcPct val="90000"/>
              </a:lnSpc>
            </a:pPr>
            <a:r>
              <a:rPr lang="en-US" dirty="0"/>
              <a:t>A person focuses on the funny aspects of a painful situation.</a:t>
            </a:r>
          </a:p>
          <a:p>
            <a:pPr>
              <a:lnSpc>
                <a:spcPct val="90000"/>
              </a:lnSpc>
            </a:pPr>
            <a:endParaRPr lang="en-US" dirty="0"/>
          </a:p>
          <a:p>
            <a:pPr>
              <a:lnSpc>
                <a:spcPct val="90000"/>
              </a:lnSpc>
            </a:pPr>
            <a:r>
              <a:rPr lang="en-US" dirty="0"/>
              <a:t>Example - A person is called a bad name and then refers to himself by that name to deflect the teasing.</a:t>
            </a:r>
          </a:p>
          <a:p>
            <a:pPr>
              <a:lnSpc>
                <a:spcPct val="90000"/>
              </a:lnSpc>
            </a:pPr>
            <a:endParaRPr lang="en-US" dirty="0"/>
          </a:p>
          <a:p>
            <a:pPr>
              <a:lnSpc>
                <a:spcPct val="90000"/>
              </a:lnSpc>
            </a:pPr>
            <a:r>
              <a:rPr lang="en-US" dirty="0"/>
              <a:t>Harmful – Person is accepting a social injustice. Name-calling should not be tolerated.</a:t>
            </a:r>
          </a:p>
        </p:txBody>
      </p:sp>
      <p:pic>
        <p:nvPicPr>
          <p:cNvPr id="2" name="Picture 1"/>
          <p:cNvPicPr>
            <a:picLocks noChangeAspect="1"/>
          </p:cNvPicPr>
          <p:nvPr/>
        </p:nvPicPr>
        <p:blipFill>
          <a:blip r:embed="rId2"/>
          <a:stretch>
            <a:fillRect/>
          </a:stretch>
        </p:blipFill>
        <p:spPr>
          <a:xfrm>
            <a:off x="185194" y="152400"/>
            <a:ext cx="2710405" cy="3810000"/>
          </a:xfrm>
          <a:prstGeom prst="rect">
            <a:avLst/>
          </a:prstGeom>
          <a:ln w="31750">
            <a:solidFill>
              <a:srgbClr val="660066"/>
            </a:solidFill>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additive="base">
                                        <p:cTn id="13" dur="500"/>
                                        <p:tgtEl>
                                          <p:spTgt spid="47107">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710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p:tgtEl>
                                          <p:spTgt spid="4710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710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7107">
                                            <p:txEl>
                                              <p:pRg st="4" end="4"/>
                                            </p:txEl>
                                          </p:spTgt>
                                        </p:tgtEl>
                                        <p:attrNameLst>
                                          <p:attrName>style.visibility</p:attrName>
                                        </p:attrNameLst>
                                      </p:cBhvr>
                                      <p:to>
                                        <p:strVal val="visible"/>
                                      </p:to>
                                    </p:set>
                                    <p:anim calcmode="lin" valueType="num">
                                      <p:cBhvr additive="base">
                                        <p:cTn id="25" dur="500"/>
                                        <p:tgtEl>
                                          <p:spTgt spid="47107">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76400" y="762000"/>
            <a:ext cx="6324600" cy="1219200"/>
          </a:xfrm>
        </p:spPr>
        <p:txBody>
          <a:bodyPr/>
          <a:lstStyle/>
          <a:p>
            <a:pPr algn="ctr"/>
            <a:r>
              <a:rPr lang="en-US" sz="7200" dirty="0">
                <a:latin typeface="Short Hand" charset="0"/>
              </a:rPr>
              <a:t>Identification</a:t>
            </a:r>
          </a:p>
        </p:txBody>
      </p:sp>
      <p:sp>
        <p:nvSpPr>
          <p:cNvPr id="48131" name="Rectangle 3"/>
          <p:cNvSpPr>
            <a:spLocks noGrp="1" noChangeArrowheads="1"/>
          </p:cNvSpPr>
          <p:nvPr>
            <p:ph idx="1"/>
          </p:nvPr>
        </p:nvSpPr>
        <p:spPr>
          <a:xfrm>
            <a:off x="3352800" y="2667000"/>
            <a:ext cx="5562600" cy="4191000"/>
          </a:xfrm>
        </p:spPr>
        <p:txBody>
          <a:bodyPr>
            <a:normAutofit fontScale="92500" lnSpcReduction="20000"/>
          </a:bodyPr>
          <a:lstStyle/>
          <a:p>
            <a:pPr>
              <a:lnSpc>
                <a:spcPct val="90000"/>
              </a:lnSpc>
            </a:pPr>
            <a:r>
              <a:rPr lang="en-US" dirty="0"/>
              <a:t>A person tries to assume the qualities of someone that is admired</a:t>
            </a:r>
            <a:r>
              <a:rPr lang="en-US" dirty="0" smtClean="0"/>
              <a:t>.</a:t>
            </a:r>
            <a:endParaRPr lang="en-US" dirty="0"/>
          </a:p>
          <a:p>
            <a:pPr>
              <a:lnSpc>
                <a:spcPct val="90000"/>
              </a:lnSpc>
            </a:pPr>
            <a:r>
              <a:rPr lang="en-US" dirty="0"/>
              <a:t>Example - A students wants to be like a famous person so they begin to dress and act like that </a:t>
            </a:r>
            <a:r>
              <a:rPr lang="en-US" dirty="0" smtClean="0"/>
              <a:t>person</a:t>
            </a:r>
            <a:r>
              <a:rPr lang="en-US" dirty="0"/>
              <a:t>.</a:t>
            </a:r>
          </a:p>
          <a:p>
            <a:pPr>
              <a:lnSpc>
                <a:spcPct val="90000"/>
              </a:lnSpc>
            </a:pPr>
            <a:r>
              <a:rPr lang="en-US" dirty="0"/>
              <a:t>Harmful – Measuring own worth to someone </a:t>
            </a:r>
            <a:r>
              <a:rPr lang="en-US" dirty="0" smtClean="0"/>
              <a:t>else</a:t>
            </a:r>
            <a:r>
              <a:rPr lang="en-US" dirty="0" smtClean="0">
                <a:latin typeface="Arial"/>
              </a:rPr>
              <a:t>’</a:t>
            </a:r>
            <a:r>
              <a:rPr lang="en-US" dirty="0" smtClean="0"/>
              <a:t>s </a:t>
            </a:r>
            <a:r>
              <a:rPr lang="en-US" dirty="0"/>
              <a:t>standards instead of </a:t>
            </a:r>
            <a:r>
              <a:rPr lang="en-US"/>
              <a:t>developing </a:t>
            </a:r>
            <a:r>
              <a:rPr lang="en-US" smtClean="0"/>
              <a:t>one</a:t>
            </a:r>
            <a:r>
              <a:rPr lang="en-US" smtClean="0">
                <a:latin typeface="Arial"/>
              </a:rPr>
              <a:t>’</a:t>
            </a:r>
            <a:r>
              <a:rPr lang="en-US" smtClean="0"/>
              <a:t>s </a:t>
            </a:r>
            <a:r>
              <a:rPr lang="en-US" dirty="0"/>
              <a:t>own strengths.</a:t>
            </a:r>
          </a:p>
        </p:txBody>
      </p:sp>
      <p:pic>
        <p:nvPicPr>
          <p:cNvPr id="2" name="Picture 1"/>
          <p:cNvPicPr>
            <a:picLocks noChangeAspect="1"/>
          </p:cNvPicPr>
          <p:nvPr/>
        </p:nvPicPr>
        <p:blipFill>
          <a:blip r:embed="rId2"/>
          <a:stretch>
            <a:fillRect/>
          </a:stretch>
        </p:blipFill>
        <p:spPr>
          <a:xfrm>
            <a:off x="258889" y="2438400"/>
            <a:ext cx="2865311" cy="2386095"/>
          </a:xfrm>
          <a:prstGeom prst="rect">
            <a:avLst/>
          </a:prstGeom>
          <a:ln w="31750">
            <a:solidFill>
              <a:srgbClr val="660066"/>
            </a:solid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additive="base">
                                        <p:cTn id="13"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1" end="1"/>
                                            </p:txEl>
                                          </p:spTgt>
                                        </p:tgtEl>
                                        <p:attrNameLst>
                                          <p:attrName>style.visibility</p:attrName>
                                        </p:attrNameLst>
                                      </p:cBhvr>
                                      <p:to>
                                        <p:strVal val="visible"/>
                                      </p:to>
                                    </p:set>
                                    <p:anim calcmode="lin" valueType="num">
                                      <p:cBhvr additive="base">
                                        <p:cTn id="19"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2" end="2"/>
                                            </p:txEl>
                                          </p:spTgt>
                                        </p:tgtEl>
                                        <p:attrNameLst>
                                          <p:attrName>style.visibility</p:attrName>
                                        </p:attrNameLst>
                                      </p:cBhvr>
                                      <p:to>
                                        <p:strVal val="visible"/>
                                      </p:to>
                                    </p:set>
                                    <p:anim calcmode="lin" valueType="num">
                                      <p:cBhvr additive="base">
                                        <p:cTn id="25"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685800"/>
            <a:ext cx="6248400" cy="1143000"/>
          </a:xfrm>
        </p:spPr>
        <p:txBody>
          <a:bodyPr>
            <a:normAutofit fontScale="90000"/>
          </a:bodyPr>
          <a:lstStyle/>
          <a:p>
            <a:pPr algn="ctr"/>
            <a:r>
              <a:rPr lang="en-US" sz="7200">
                <a:latin typeface="Short Hand" charset="0"/>
              </a:rPr>
              <a:t>Projection</a:t>
            </a:r>
          </a:p>
        </p:txBody>
      </p:sp>
      <p:sp>
        <p:nvSpPr>
          <p:cNvPr id="49155" name="Rectangle 3"/>
          <p:cNvSpPr>
            <a:spLocks noGrp="1" noChangeArrowheads="1"/>
          </p:cNvSpPr>
          <p:nvPr>
            <p:ph idx="1"/>
          </p:nvPr>
        </p:nvSpPr>
        <p:spPr>
          <a:xfrm>
            <a:off x="914400" y="2362200"/>
            <a:ext cx="4648200" cy="4191000"/>
          </a:xfrm>
        </p:spPr>
        <p:txBody>
          <a:bodyPr>
            <a:normAutofit fontScale="92500" lnSpcReduction="20000"/>
          </a:bodyPr>
          <a:lstStyle/>
          <a:p>
            <a:pPr>
              <a:lnSpc>
                <a:spcPct val="90000"/>
              </a:lnSpc>
            </a:pPr>
            <a:r>
              <a:rPr lang="en-US" dirty="0"/>
              <a:t>A person shifts the blame and/or responsibility for his/her actions or thoughts to another person</a:t>
            </a:r>
            <a:r>
              <a:rPr lang="en-US" dirty="0" smtClean="0"/>
              <a:t>.</a:t>
            </a:r>
            <a:endParaRPr lang="en-US" dirty="0"/>
          </a:p>
          <a:p>
            <a:pPr>
              <a:lnSpc>
                <a:spcPct val="90000"/>
              </a:lnSpc>
            </a:pPr>
            <a:r>
              <a:rPr lang="en-US" dirty="0"/>
              <a:t>Example – A student does poorly on a test and says that the teacher wrote an unfair test</a:t>
            </a:r>
            <a:r>
              <a:rPr lang="en-US" dirty="0" smtClean="0"/>
              <a:t>.</a:t>
            </a:r>
            <a:endParaRPr lang="en-US" dirty="0"/>
          </a:p>
          <a:p>
            <a:pPr>
              <a:lnSpc>
                <a:spcPct val="90000"/>
              </a:lnSpc>
            </a:pPr>
            <a:r>
              <a:rPr lang="en-US" dirty="0"/>
              <a:t>Harmful – </a:t>
            </a:r>
            <a:r>
              <a:rPr lang="en-US" u="sng" dirty="0"/>
              <a:t>Refusal</a:t>
            </a:r>
            <a:r>
              <a:rPr lang="en-US" dirty="0"/>
              <a:t> to accept responsibility for actions.</a:t>
            </a:r>
          </a:p>
        </p:txBody>
      </p:sp>
      <p:pic>
        <p:nvPicPr>
          <p:cNvPr id="2" name="Picture 1"/>
          <p:cNvPicPr>
            <a:picLocks noChangeAspect="1"/>
          </p:cNvPicPr>
          <p:nvPr/>
        </p:nvPicPr>
        <p:blipFill>
          <a:blip r:embed="rId2"/>
          <a:stretch>
            <a:fillRect/>
          </a:stretch>
        </p:blipFill>
        <p:spPr>
          <a:xfrm>
            <a:off x="5562600" y="2438400"/>
            <a:ext cx="3163343" cy="3130843"/>
          </a:xfrm>
          <a:prstGeom prst="rect">
            <a:avLst/>
          </a:prstGeom>
          <a:ln w="31750">
            <a:solidFill>
              <a:srgbClr val="660066"/>
            </a:solid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additive="base">
                                        <p:cTn id="13" dur="500"/>
                                        <p:tgtEl>
                                          <p:spTgt spid="49155">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915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 calcmode="lin" valueType="num">
                                      <p:cBhvr additive="base">
                                        <p:cTn id="19" dur="500"/>
                                        <p:tgtEl>
                                          <p:spTgt spid="4915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915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9155">
                                            <p:txEl>
                                              <p:pRg st="2" end="2"/>
                                            </p:txEl>
                                          </p:spTgt>
                                        </p:tgtEl>
                                        <p:attrNameLst>
                                          <p:attrName>style.visibility</p:attrName>
                                        </p:attrNameLst>
                                      </p:cBhvr>
                                      <p:to>
                                        <p:strVal val="visible"/>
                                      </p:to>
                                    </p:set>
                                    <p:anim calcmode="lin" valueType="num">
                                      <p:cBhvr additive="base">
                                        <p:cTn id="25" dur="500"/>
                                        <p:tgtEl>
                                          <p:spTgt spid="4915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762000"/>
            <a:ext cx="7010400" cy="1066800"/>
          </a:xfrm>
        </p:spPr>
        <p:txBody>
          <a:bodyPr>
            <a:normAutofit fontScale="90000"/>
          </a:bodyPr>
          <a:lstStyle/>
          <a:p>
            <a:pPr algn="ctr"/>
            <a:r>
              <a:rPr lang="en-US" sz="7200">
                <a:latin typeface="Short Hand" charset="0"/>
              </a:rPr>
              <a:t>Rationalization</a:t>
            </a:r>
          </a:p>
        </p:txBody>
      </p:sp>
      <p:sp>
        <p:nvSpPr>
          <p:cNvPr id="50179" name="Rectangle 3"/>
          <p:cNvSpPr>
            <a:spLocks noGrp="1" noChangeArrowheads="1"/>
          </p:cNvSpPr>
          <p:nvPr>
            <p:ph idx="1"/>
          </p:nvPr>
        </p:nvSpPr>
        <p:spPr>
          <a:xfrm>
            <a:off x="914400" y="2362200"/>
            <a:ext cx="4953000" cy="4267200"/>
          </a:xfrm>
        </p:spPr>
        <p:txBody>
          <a:bodyPr>
            <a:normAutofit fontScale="92500" lnSpcReduction="20000"/>
          </a:bodyPr>
          <a:lstStyle/>
          <a:p>
            <a:pPr>
              <a:lnSpc>
                <a:spcPct val="90000"/>
              </a:lnSpc>
            </a:pPr>
            <a:r>
              <a:rPr lang="en-US" dirty="0"/>
              <a:t>An attempt to justify </a:t>
            </a:r>
            <a:r>
              <a:rPr lang="en-US" dirty="0" smtClean="0"/>
              <a:t>one</a:t>
            </a:r>
            <a:r>
              <a:rPr lang="en-US" dirty="0" smtClean="0">
                <a:latin typeface="Arial"/>
              </a:rPr>
              <a:t>’</a:t>
            </a:r>
            <a:r>
              <a:rPr lang="en-US" dirty="0" smtClean="0"/>
              <a:t>s </a:t>
            </a:r>
            <a:r>
              <a:rPr lang="en-US" dirty="0"/>
              <a:t>actions with an excuse rather than by admitting </a:t>
            </a:r>
            <a:r>
              <a:rPr lang="en-US" dirty="0" smtClean="0"/>
              <a:t>one</a:t>
            </a:r>
            <a:r>
              <a:rPr lang="en-US" dirty="0" smtClean="0">
                <a:latin typeface="Arial"/>
              </a:rPr>
              <a:t>’</a:t>
            </a:r>
            <a:r>
              <a:rPr lang="en-US" dirty="0" smtClean="0"/>
              <a:t>s </a:t>
            </a:r>
            <a:r>
              <a:rPr lang="en-US" dirty="0"/>
              <a:t>failure or mistake</a:t>
            </a:r>
            <a:r>
              <a:rPr lang="en-US" dirty="0" smtClean="0"/>
              <a:t>.</a:t>
            </a:r>
            <a:endParaRPr lang="en-US" dirty="0"/>
          </a:p>
          <a:p>
            <a:pPr>
              <a:lnSpc>
                <a:spcPct val="90000"/>
              </a:lnSpc>
            </a:pPr>
            <a:r>
              <a:rPr lang="en-US" dirty="0"/>
              <a:t>Example – A student justifies flunking a test because he/she was absent the day it was scheduled</a:t>
            </a:r>
            <a:r>
              <a:rPr lang="en-US" dirty="0" smtClean="0"/>
              <a:t>. [Or, the dog ate his homework!]</a:t>
            </a:r>
            <a:endParaRPr lang="en-US" dirty="0"/>
          </a:p>
          <a:p>
            <a:pPr>
              <a:lnSpc>
                <a:spcPct val="90000"/>
              </a:lnSpc>
            </a:pPr>
            <a:r>
              <a:rPr lang="en-US" dirty="0"/>
              <a:t>Harmful -  </a:t>
            </a:r>
            <a:r>
              <a:rPr lang="en-US" u="sng" dirty="0"/>
              <a:t>Refusal</a:t>
            </a:r>
            <a:r>
              <a:rPr lang="en-US" dirty="0"/>
              <a:t> to accept responsibility for actions.</a:t>
            </a:r>
          </a:p>
        </p:txBody>
      </p:sp>
      <p:pic>
        <p:nvPicPr>
          <p:cNvPr id="2" name="Picture 1"/>
          <p:cNvPicPr>
            <a:picLocks noChangeAspect="1"/>
          </p:cNvPicPr>
          <p:nvPr/>
        </p:nvPicPr>
        <p:blipFill>
          <a:blip r:embed="rId2"/>
          <a:stretch>
            <a:fillRect/>
          </a:stretch>
        </p:blipFill>
        <p:spPr>
          <a:xfrm>
            <a:off x="5943600" y="2667000"/>
            <a:ext cx="2895600" cy="3035300"/>
          </a:xfrm>
          <a:prstGeom prst="rect">
            <a:avLst/>
          </a:prstGeom>
          <a:ln w="31750">
            <a:solidFill>
              <a:srgbClr val="660066"/>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
                                        <p:tgtEl>
                                          <p:spTgt spid="50179">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01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additive="base">
                                        <p:cTn id="19" dur="500"/>
                                        <p:tgtEl>
                                          <p:spTgt spid="50179">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017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 calcmode="lin" valueType="num">
                                      <p:cBhvr additive="base">
                                        <p:cTn id="25" dur="500"/>
                                        <p:tgtEl>
                                          <p:spTgt spid="5017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762000"/>
            <a:ext cx="5257800" cy="1219200"/>
          </a:xfrm>
        </p:spPr>
        <p:txBody>
          <a:bodyPr/>
          <a:lstStyle/>
          <a:p>
            <a:pPr algn="ctr"/>
            <a:r>
              <a:rPr lang="en-US" sz="7200">
                <a:latin typeface="Short Hand" charset="0"/>
              </a:rPr>
              <a:t>Regression</a:t>
            </a:r>
          </a:p>
        </p:txBody>
      </p:sp>
      <p:sp>
        <p:nvSpPr>
          <p:cNvPr id="51203" name="Rectangle 3"/>
          <p:cNvSpPr>
            <a:spLocks noGrp="1" noChangeArrowheads="1"/>
          </p:cNvSpPr>
          <p:nvPr>
            <p:ph idx="1"/>
          </p:nvPr>
        </p:nvSpPr>
        <p:spPr>
          <a:xfrm>
            <a:off x="914400" y="2438400"/>
            <a:ext cx="5791200" cy="3505200"/>
          </a:xfrm>
        </p:spPr>
        <p:txBody>
          <a:bodyPr>
            <a:normAutofit fontScale="85000" lnSpcReduction="20000"/>
          </a:bodyPr>
          <a:lstStyle/>
          <a:p>
            <a:pPr>
              <a:lnSpc>
                <a:spcPct val="90000"/>
              </a:lnSpc>
            </a:pPr>
            <a:r>
              <a:rPr lang="en-US" dirty="0"/>
              <a:t>Retreating to an earlier time that seems less threatening and requires less responsibility</a:t>
            </a:r>
            <a:r>
              <a:rPr lang="en-US" dirty="0" smtClean="0"/>
              <a:t>.</a:t>
            </a:r>
            <a:endParaRPr lang="en-US" dirty="0"/>
          </a:p>
          <a:p>
            <a:pPr>
              <a:lnSpc>
                <a:spcPct val="90000"/>
              </a:lnSpc>
            </a:pPr>
            <a:r>
              <a:rPr lang="en-US" dirty="0"/>
              <a:t>Example – A student has trouble fitting in at middle school so he/she returns and visits their elementary school, thinking that it would be nice to stay there</a:t>
            </a:r>
            <a:r>
              <a:rPr lang="en-US" dirty="0" smtClean="0"/>
              <a:t>.</a:t>
            </a:r>
            <a:endParaRPr lang="en-US" dirty="0"/>
          </a:p>
          <a:p>
            <a:pPr>
              <a:lnSpc>
                <a:spcPct val="90000"/>
              </a:lnSpc>
            </a:pPr>
            <a:r>
              <a:rPr lang="en-US" dirty="0"/>
              <a:t>Harmful – </a:t>
            </a:r>
            <a:r>
              <a:rPr lang="en-US" u="sng" dirty="0"/>
              <a:t>Refusal</a:t>
            </a:r>
            <a:r>
              <a:rPr lang="en-US" dirty="0"/>
              <a:t> to move on and mature within a reasonable amount of time.</a:t>
            </a:r>
          </a:p>
        </p:txBody>
      </p:sp>
      <p:pic>
        <p:nvPicPr>
          <p:cNvPr id="2" name="Picture 1"/>
          <p:cNvPicPr>
            <a:picLocks noChangeAspect="1"/>
          </p:cNvPicPr>
          <p:nvPr/>
        </p:nvPicPr>
        <p:blipFill>
          <a:blip r:embed="rId2"/>
          <a:stretch>
            <a:fillRect/>
          </a:stretch>
        </p:blipFill>
        <p:spPr>
          <a:xfrm>
            <a:off x="7010400" y="228600"/>
            <a:ext cx="1943100" cy="2870200"/>
          </a:xfrm>
          <a:prstGeom prst="rect">
            <a:avLst/>
          </a:prstGeom>
          <a:ln w="31750">
            <a:solidFill>
              <a:srgbClr val="660066"/>
            </a:solid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additive="base">
                                        <p:cTn id="19"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2" end="2"/>
                                            </p:txEl>
                                          </p:spTgt>
                                        </p:tgtEl>
                                        <p:attrNameLst>
                                          <p:attrName>style.visibility</p:attrName>
                                        </p:attrNameLst>
                                      </p:cBhvr>
                                      <p:to>
                                        <p:strVal val="visible"/>
                                      </p:to>
                                    </p:set>
                                    <p:anim calcmode="lin" valueType="num">
                                      <p:cBhvr additive="base">
                                        <p:cTn id="25"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00400" y="838200"/>
            <a:ext cx="4572000" cy="1219200"/>
          </a:xfrm>
        </p:spPr>
        <p:txBody>
          <a:bodyPr/>
          <a:lstStyle/>
          <a:p>
            <a:pPr algn="ctr"/>
            <a:r>
              <a:rPr lang="en-US" sz="6600" dirty="0">
                <a:latin typeface="Short Hand" charset="0"/>
              </a:rPr>
              <a:t>Repression</a:t>
            </a:r>
            <a:endParaRPr lang="en-US" sz="7200" dirty="0">
              <a:latin typeface="Short Hand" charset="0"/>
            </a:endParaRPr>
          </a:p>
        </p:txBody>
      </p:sp>
      <p:sp>
        <p:nvSpPr>
          <p:cNvPr id="52227" name="Rectangle 3"/>
          <p:cNvSpPr>
            <a:spLocks noGrp="1" noChangeArrowheads="1"/>
          </p:cNvSpPr>
          <p:nvPr>
            <p:ph idx="1"/>
          </p:nvPr>
        </p:nvSpPr>
        <p:spPr>
          <a:xfrm>
            <a:off x="1219200" y="3124200"/>
            <a:ext cx="7924800" cy="3733800"/>
          </a:xfrm>
        </p:spPr>
        <p:txBody>
          <a:bodyPr/>
          <a:lstStyle/>
          <a:p>
            <a:r>
              <a:rPr lang="en-US" sz="2400" dirty="0"/>
              <a:t>Blocking out thoughts about unpleasant things or experiences.  Repression is actually an unconscious method of escaping something unpleasant</a:t>
            </a:r>
            <a:r>
              <a:rPr lang="en-US" sz="2400" dirty="0" smtClean="0"/>
              <a:t>.</a:t>
            </a:r>
            <a:endParaRPr lang="en-US" sz="2400" dirty="0"/>
          </a:p>
          <a:p>
            <a:r>
              <a:rPr lang="en-US" sz="2400" dirty="0"/>
              <a:t>Example – A woman is raped, she pushes the thought out of her mind,  she </a:t>
            </a:r>
            <a:r>
              <a:rPr lang="en-US" sz="2400" dirty="0" smtClean="0"/>
              <a:t>doesn</a:t>
            </a:r>
            <a:r>
              <a:rPr lang="en-US" sz="2400" dirty="0" smtClean="0">
                <a:latin typeface="Arial"/>
              </a:rPr>
              <a:t>’</a:t>
            </a:r>
            <a:r>
              <a:rPr lang="en-US" sz="2400" dirty="0" smtClean="0"/>
              <a:t>t </a:t>
            </a:r>
            <a:r>
              <a:rPr lang="en-US" sz="2400" dirty="0"/>
              <a:t>even think it </a:t>
            </a:r>
            <a:r>
              <a:rPr lang="en-US" sz="2400" dirty="0" smtClean="0"/>
              <a:t>happened</a:t>
            </a:r>
            <a:r>
              <a:rPr lang="en-US" sz="2400" dirty="0"/>
              <a:t>.</a:t>
            </a:r>
          </a:p>
          <a:p>
            <a:r>
              <a:rPr lang="en-US" sz="2400" dirty="0"/>
              <a:t>Harmful – </a:t>
            </a:r>
            <a:r>
              <a:rPr lang="en-US" sz="2400" u="sng" dirty="0"/>
              <a:t>Inability</a:t>
            </a:r>
            <a:r>
              <a:rPr lang="en-US" sz="2400" dirty="0"/>
              <a:t> to recognize what has happened, especially if she needs to receive help.</a:t>
            </a:r>
          </a:p>
        </p:txBody>
      </p:sp>
      <p:pic>
        <p:nvPicPr>
          <p:cNvPr id="2" name="Picture 1"/>
          <p:cNvPicPr>
            <a:picLocks noChangeAspect="1"/>
          </p:cNvPicPr>
          <p:nvPr/>
        </p:nvPicPr>
        <p:blipFill>
          <a:blip r:embed="rId2"/>
          <a:stretch>
            <a:fillRect/>
          </a:stretch>
        </p:blipFill>
        <p:spPr>
          <a:xfrm>
            <a:off x="152400" y="228600"/>
            <a:ext cx="2781300" cy="2705100"/>
          </a:xfrm>
          <a:prstGeom prst="rect">
            <a:avLst/>
          </a:prstGeom>
          <a:ln w="31750">
            <a:solidFill>
              <a:srgbClr val="660066"/>
            </a:solidFill>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p:tgtEl>
                                          <p:spTgt spid="52226"/>
                                        </p:tgtEl>
                                        <p:attrNameLst>
                                          <p:attrName>ppt_y</p:attrName>
                                        </p:attrNameLst>
                                      </p:cBhvr>
                                      <p:tavLst>
                                        <p:tav tm="0">
                                          <p:val>
                                            <p:strVal val="#ppt_y+#ppt_h*1.125000"/>
                                          </p:val>
                                        </p:tav>
                                        <p:tav tm="100000">
                                          <p:val>
                                            <p:strVal val="#ppt_y"/>
                                          </p:val>
                                        </p:tav>
                                      </p:tavLst>
                                    </p:anim>
                                    <p:animEffect transition="in" filter="wipe(up)">
                                      <p:cBhvr>
                                        <p:cTn id="8" dur="500"/>
                                        <p:tgtEl>
                                          <p:spTgt spid="5222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additive="base">
                                        <p:cTn id="19"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2" end="2"/>
                                            </p:txEl>
                                          </p:spTgt>
                                        </p:tgtEl>
                                        <p:attrNameLst>
                                          <p:attrName>style.visibility</p:attrName>
                                        </p:attrNameLst>
                                      </p:cBhvr>
                                      <p:to>
                                        <p:strVal val="visible"/>
                                      </p:to>
                                    </p:set>
                                    <p:anim calcmode="lin" valueType="num">
                                      <p:cBhvr additive="base">
                                        <p:cTn id="25"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381000"/>
            <a:ext cx="6172200" cy="1143000"/>
          </a:xfrm>
        </p:spPr>
        <p:txBody>
          <a:bodyPr>
            <a:normAutofit fontScale="90000"/>
          </a:bodyPr>
          <a:lstStyle/>
          <a:p>
            <a:pPr algn="ctr"/>
            <a:r>
              <a:rPr lang="en-US" sz="7200" dirty="0">
                <a:latin typeface="Short Hand" charset="0"/>
              </a:rPr>
              <a:t>Sublimation</a:t>
            </a:r>
          </a:p>
        </p:txBody>
      </p:sp>
      <p:sp>
        <p:nvSpPr>
          <p:cNvPr id="53251" name="Rectangle 3"/>
          <p:cNvSpPr>
            <a:spLocks noGrp="1" noChangeArrowheads="1"/>
          </p:cNvSpPr>
          <p:nvPr>
            <p:ph idx="1"/>
          </p:nvPr>
        </p:nvSpPr>
        <p:spPr>
          <a:xfrm>
            <a:off x="685800" y="1600200"/>
            <a:ext cx="8077200" cy="2362200"/>
          </a:xfrm>
        </p:spPr>
        <p:txBody>
          <a:bodyPr>
            <a:normAutofit fontScale="85000" lnSpcReduction="20000"/>
          </a:bodyPr>
          <a:lstStyle/>
          <a:p>
            <a:pPr>
              <a:lnSpc>
                <a:spcPct val="90000"/>
              </a:lnSpc>
            </a:pPr>
            <a:r>
              <a:rPr lang="en-US" dirty="0"/>
              <a:t>Transforming unacceptable behaviors into acceptable ones.  Sublimation can involve redirecting specific behaviors</a:t>
            </a:r>
            <a:r>
              <a:rPr lang="en-US" dirty="0" smtClean="0"/>
              <a:t>.</a:t>
            </a:r>
            <a:endParaRPr lang="en-US" dirty="0"/>
          </a:p>
          <a:p>
            <a:pPr>
              <a:lnSpc>
                <a:spcPct val="90000"/>
              </a:lnSpc>
            </a:pPr>
            <a:r>
              <a:rPr lang="en-US" dirty="0"/>
              <a:t>Example – A student likes to get into arguments, so he/she decides to join the debate </a:t>
            </a:r>
            <a:r>
              <a:rPr lang="en-US" dirty="0" smtClean="0"/>
              <a:t>team</a:t>
            </a:r>
            <a:r>
              <a:rPr lang="en-US" dirty="0"/>
              <a:t>.</a:t>
            </a:r>
          </a:p>
          <a:p>
            <a:pPr>
              <a:lnSpc>
                <a:spcPct val="90000"/>
              </a:lnSpc>
            </a:pPr>
            <a:r>
              <a:rPr lang="en-US" dirty="0"/>
              <a:t>Harmful – </a:t>
            </a:r>
            <a:r>
              <a:rPr lang="en-US" u="sng" dirty="0"/>
              <a:t>Inability</a:t>
            </a:r>
            <a:r>
              <a:rPr lang="en-US" dirty="0"/>
              <a:t> to recognize the need to change unacceptable behaviors into acceptable ones.</a:t>
            </a:r>
          </a:p>
          <a:p>
            <a:pPr>
              <a:lnSpc>
                <a:spcPct val="90000"/>
              </a:lnSpc>
              <a:buFont typeface="Wingdings" charset="0"/>
              <a:buNone/>
            </a:pPr>
            <a:endParaRPr lang="en-US" sz="2400" dirty="0"/>
          </a:p>
        </p:txBody>
      </p:sp>
      <p:pic>
        <p:nvPicPr>
          <p:cNvPr id="2" name="Picture 1"/>
          <p:cNvPicPr>
            <a:picLocks noChangeAspect="1"/>
          </p:cNvPicPr>
          <p:nvPr/>
        </p:nvPicPr>
        <p:blipFill>
          <a:blip r:embed="rId2"/>
          <a:stretch>
            <a:fillRect/>
          </a:stretch>
        </p:blipFill>
        <p:spPr>
          <a:xfrm>
            <a:off x="1600200" y="4114800"/>
            <a:ext cx="6083300" cy="2634500"/>
          </a:xfrm>
          <a:prstGeom prst="rect">
            <a:avLst/>
          </a:prstGeom>
          <a:ln w="31750">
            <a:solidFill>
              <a:srgbClr val="660066"/>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p:cTn id="13"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32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 calcmode="lin" valueType="num">
                                      <p:cBhvr>
                                        <p:cTn id="19"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32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3251">
                                            <p:txEl>
                                              <p:pRg st="2" end="2"/>
                                            </p:txEl>
                                          </p:spTgt>
                                        </p:tgtEl>
                                        <p:attrNameLst>
                                          <p:attrName>style.visibility</p:attrName>
                                        </p:attrNameLst>
                                      </p:cBhvr>
                                      <p:to>
                                        <p:strVal val="visible"/>
                                      </p:to>
                                    </p:set>
                                    <p:anim calcmode="lin" valueType="num">
                                      <p:cBhvr>
                                        <p:cTn id="25"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325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algn="ctr"/>
            <a:r>
              <a:rPr lang="en-US" sz="7200">
                <a:latin typeface="Short Hand" charset="0"/>
              </a:rPr>
              <a:t>Suppression</a:t>
            </a:r>
          </a:p>
        </p:txBody>
      </p:sp>
      <p:sp>
        <p:nvSpPr>
          <p:cNvPr id="54275" name="Rectangle 3"/>
          <p:cNvSpPr>
            <a:spLocks noGrp="1" noChangeArrowheads="1"/>
          </p:cNvSpPr>
          <p:nvPr>
            <p:ph idx="1"/>
          </p:nvPr>
        </p:nvSpPr>
        <p:spPr>
          <a:xfrm>
            <a:off x="498475" y="1981201"/>
            <a:ext cx="4987926" cy="2133600"/>
          </a:xfrm>
        </p:spPr>
        <p:txBody>
          <a:bodyPr>
            <a:noAutofit/>
          </a:bodyPr>
          <a:lstStyle/>
          <a:p>
            <a:pPr>
              <a:lnSpc>
                <a:spcPct val="90000"/>
              </a:lnSpc>
            </a:pPr>
            <a:r>
              <a:rPr lang="en-US" sz="2400" dirty="0"/>
              <a:t>The effort to hide and control unacceptable thoughts and feelings</a:t>
            </a:r>
            <a:r>
              <a:rPr lang="en-US" sz="2400" dirty="0" smtClean="0"/>
              <a:t>.</a:t>
            </a:r>
            <a:endParaRPr lang="en-US" sz="2400" dirty="0"/>
          </a:p>
          <a:p>
            <a:pPr>
              <a:lnSpc>
                <a:spcPct val="90000"/>
              </a:lnSpc>
            </a:pPr>
            <a:r>
              <a:rPr lang="en-US" sz="2400" dirty="0"/>
              <a:t>Example – A student is attracted to someone, but he/she says that they do not like the person at all</a:t>
            </a:r>
            <a:r>
              <a:rPr lang="en-US" sz="2400" dirty="0" smtClean="0"/>
              <a:t>.</a:t>
            </a:r>
            <a:endParaRPr lang="en-US" sz="2400" dirty="0"/>
          </a:p>
          <a:p>
            <a:pPr>
              <a:lnSpc>
                <a:spcPct val="90000"/>
              </a:lnSpc>
            </a:pPr>
            <a:r>
              <a:rPr lang="en-US" sz="2400" dirty="0"/>
              <a:t>Harmful – </a:t>
            </a:r>
            <a:r>
              <a:rPr lang="en-US" sz="2400" u="sng" dirty="0"/>
              <a:t>Inability</a:t>
            </a:r>
            <a:r>
              <a:rPr lang="en-US" sz="2400" dirty="0"/>
              <a:t> to let true feeling show.</a:t>
            </a:r>
          </a:p>
        </p:txBody>
      </p:sp>
      <p:pic>
        <p:nvPicPr>
          <p:cNvPr id="2" name="Picture 1"/>
          <p:cNvPicPr>
            <a:picLocks noChangeAspect="1"/>
          </p:cNvPicPr>
          <p:nvPr/>
        </p:nvPicPr>
        <p:blipFill>
          <a:blip r:embed="rId2"/>
          <a:stretch>
            <a:fillRect/>
          </a:stretch>
        </p:blipFill>
        <p:spPr>
          <a:xfrm>
            <a:off x="5791200" y="2743200"/>
            <a:ext cx="3125914" cy="2997200"/>
          </a:xfrm>
          <a:prstGeom prst="rect">
            <a:avLst/>
          </a:prstGeom>
          <a:ln w="31750">
            <a:solidFill>
              <a:srgbClr val="660066"/>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Effect transition="in" filter="wipe(up)">
                                      <p:cBhvr>
                                        <p:cTn id="13" dur="500"/>
                                        <p:tgtEl>
                                          <p:spTgt spid="542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Effect transition="in" filter="wipe(up)">
                                      <p:cBhvr>
                                        <p:cTn id="18" dur="500"/>
                                        <p:tgtEl>
                                          <p:spTgt spid="542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wipe(up)">
                                      <p:cBhvr>
                                        <p:cTn id="23"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590" y="1600201"/>
            <a:ext cx="7985209" cy="2209552"/>
          </a:xfrm>
        </p:spPr>
        <p:txBody>
          <a:bodyPr/>
          <a:lstStyle/>
          <a:p>
            <a:pPr marL="0" indent="0">
              <a:buNone/>
            </a:pPr>
            <a:r>
              <a:rPr lang="en-US" sz="4000" i="1" dirty="0" smtClean="0"/>
              <a:t>Before I go on, I’m a nervous wreck. But I feel more comfortable being uncomfortable.</a:t>
            </a:r>
            <a:endParaRPr lang="en-US" dirty="0"/>
          </a:p>
          <a:p>
            <a:pPr marL="0" indent="0" algn="r">
              <a:buNone/>
            </a:pPr>
            <a:r>
              <a:rPr lang="en-US" sz="1200" dirty="0" smtClean="0"/>
              <a:t>Richard Lewis, </a:t>
            </a:r>
            <a:r>
              <a:rPr lang="en-US" sz="1200" dirty="0"/>
              <a:t>Comedian</a:t>
            </a:r>
          </a:p>
        </p:txBody>
      </p:sp>
      <p:sp>
        <p:nvSpPr>
          <p:cNvPr id="4" name="Title 1"/>
          <p:cNvSpPr>
            <a:spLocks noGrp="1"/>
          </p:cNvSpPr>
          <p:nvPr>
            <p:ph type="title"/>
          </p:nvPr>
        </p:nvSpPr>
        <p:spPr>
          <a:xfrm>
            <a:off x="2015965" y="274638"/>
            <a:ext cx="4653594"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Two Sides of Anxiety</a:t>
            </a:r>
            <a:endParaRPr lang="en-US" dirty="0"/>
          </a:p>
        </p:txBody>
      </p:sp>
      <p:pic>
        <p:nvPicPr>
          <p:cNvPr id="5" name="Picture 4"/>
          <p:cNvPicPr>
            <a:picLocks noChangeAspect="1"/>
          </p:cNvPicPr>
          <p:nvPr/>
        </p:nvPicPr>
        <p:blipFill>
          <a:blip r:embed="rId2"/>
          <a:stretch>
            <a:fillRect/>
          </a:stretch>
        </p:blipFill>
        <p:spPr>
          <a:xfrm>
            <a:off x="1305053" y="4093930"/>
            <a:ext cx="6402445" cy="2277959"/>
          </a:xfrm>
          <a:prstGeom prst="rect">
            <a:avLst/>
          </a:prstGeom>
          <a:ln w="76200">
            <a:solidFill>
              <a:schemeClr val="accent2">
                <a:lumMod val="75000"/>
              </a:schemeClr>
            </a:solidFill>
          </a:ln>
        </p:spPr>
      </p:pic>
    </p:spTree>
    <p:extLst>
      <p:ext uri="{BB962C8B-B14F-4D97-AF65-F5344CB8AC3E}">
        <p14:creationId xmlns:p14="http://schemas.microsoft.com/office/powerpoint/2010/main" xmlns="" val="3402480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649319" cy="4525963"/>
          </a:xfrm>
        </p:spPr>
        <p:txBody>
          <a:bodyPr>
            <a:normAutofit lnSpcReduction="10000"/>
          </a:bodyPr>
          <a:lstStyle/>
          <a:p>
            <a:pPr marL="0" indent="0">
              <a:buNone/>
            </a:pPr>
            <a:r>
              <a:rPr lang="en-US" sz="4000" i="1" dirty="0" smtClean="0"/>
              <a:t>In the right amounts, the hormones that drive anxiety can be powerful stimulants, arousing the senses to function at their sharpest. </a:t>
            </a:r>
          </a:p>
          <a:p>
            <a:pPr marL="0" indent="0" algn="r">
              <a:buNone/>
            </a:pPr>
            <a:r>
              <a:rPr lang="en-US" sz="1200" dirty="0" smtClean="0"/>
              <a:t>Alice Park, Time Magazine</a:t>
            </a:r>
            <a:endParaRPr lang="en-US" sz="1200" dirty="0"/>
          </a:p>
        </p:txBody>
      </p:sp>
      <p:sp>
        <p:nvSpPr>
          <p:cNvPr id="4" name="Title 1"/>
          <p:cNvSpPr>
            <a:spLocks noGrp="1"/>
          </p:cNvSpPr>
          <p:nvPr>
            <p:ph type="title"/>
          </p:nvPr>
        </p:nvSpPr>
        <p:spPr>
          <a:xfrm>
            <a:off x="1980441" y="274638"/>
            <a:ext cx="5062116"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t>Two Sides of Anxiety</a:t>
            </a:r>
            <a:endParaRPr lang="en-US" dirty="0"/>
          </a:p>
        </p:txBody>
      </p:sp>
      <p:pic>
        <p:nvPicPr>
          <p:cNvPr id="5" name="Picture 4"/>
          <p:cNvPicPr>
            <a:picLocks noChangeAspect="1"/>
          </p:cNvPicPr>
          <p:nvPr/>
        </p:nvPicPr>
        <p:blipFill>
          <a:blip r:embed="rId2"/>
          <a:stretch>
            <a:fillRect/>
          </a:stretch>
        </p:blipFill>
        <p:spPr>
          <a:xfrm>
            <a:off x="5563007" y="1978244"/>
            <a:ext cx="2959100" cy="3670300"/>
          </a:xfrm>
          <a:prstGeom prst="rect">
            <a:avLst/>
          </a:prstGeom>
          <a:ln w="76200">
            <a:solidFill>
              <a:schemeClr val="accent3">
                <a:lumMod val="60000"/>
                <a:lumOff val="40000"/>
              </a:schemeClr>
            </a:solidFill>
          </a:ln>
        </p:spPr>
      </p:pic>
    </p:spTree>
    <p:extLst>
      <p:ext uri="{BB962C8B-B14F-4D97-AF65-F5344CB8AC3E}">
        <p14:creationId xmlns:p14="http://schemas.microsoft.com/office/powerpoint/2010/main" xmlns="" val="3771357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427" y="274638"/>
            <a:ext cx="8578953" cy="11430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How Anxiety Affects the Body and Brain</a:t>
            </a:r>
            <a:endParaRPr lang="en-US" dirty="0"/>
          </a:p>
        </p:txBody>
      </p:sp>
      <p:pic>
        <p:nvPicPr>
          <p:cNvPr id="11" name="Content Placeholder 10"/>
          <p:cNvPicPr>
            <a:picLocks noGrp="1" noChangeAspect="1"/>
          </p:cNvPicPr>
          <p:nvPr>
            <p:ph idx="1"/>
          </p:nvPr>
        </p:nvPicPr>
        <p:blipFill rotWithShape="1">
          <a:blip r:embed="rId2"/>
          <a:srcRect l="-5000" t="235" r="-15834" b="-581"/>
          <a:stretch/>
        </p:blipFill>
        <p:spPr>
          <a:xfrm>
            <a:off x="1028700" y="1716963"/>
            <a:ext cx="2959100" cy="4998767"/>
          </a:xfrm>
          <a:ln w="38100">
            <a:solidFill>
              <a:schemeClr val="accent2">
                <a:lumMod val="75000"/>
              </a:schemeClr>
            </a:solidFill>
          </a:ln>
        </p:spPr>
      </p:pic>
      <p:sp>
        <p:nvSpPr>
          <p:cNvPr id="12" name="TextBox 11"/>
          <p:cNvSpPr txBox="1"/>
          <p:nvPr/>
        </p:nvSpPr>
        <p:spPr>
          <a:xfrm rot="20754545">
            <a:off x="6328606" y="2481128"/>
            <a:ext cx="119095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Cognition?</a:t>
            </a:r>
            <a:endParaRPr lang="en-US" dirty="0"/>
          </a:p>
        </p:txBody>
      </p:sp>
      <p:sp>
        <p:nvSpPr>
          <p:cNvPr id="13" name="TextBox 12"/>
          <p:cNvSpPr txBox="1"/>
          <p:nvPr/>
        </p:nvSpPr>
        <p:spPr>
          <a:xfrm rot="729961">
            <a:off x="7321668" y="3688733"/>
            <a:ext cx="10823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Emotion?</a:t>
            </a:r>
            <a:endParaRPr lang="en-US" dirty="0"/>
          </a:p>
        </p:txBody>
      </p:sp>
      <p:sp>
        <p:nvSpPr>
          <p:cNvPr id="14" name="TextBox 13"/>
          <p:cNvSpPr txBox="1"/>
          <p:nvPr/>
        </p:nvSpPr>
        <p:spPr>
          <a:xfrm rot="832420">
            <a:off x="6157045" y="4241800"/>
            <a:ext cx="81866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t>Heart?</a:t>
            </a:r>
            <a:endParaRPr lang="en-US" dirty="0"/>
          </a:p>
        </p:txBody>
      </p:sp>
      <p:sp>
        <p:nvSpPr>
          <p:cNvPr id="15" name="TextBox 14"/>
          <p:cNvSpPr txBox="1"/>
          <p:nvPr/>
        </p:nvSpPr>
        <p:spPr>
          <a:xfrm rot="20807269">
            <a:off x="5030064" y="1839605"/>
            <a:ext cx="120458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Breathing?</a:t>
            </a:r>
            <a:endParaRPr lang="en-US" dirty="0"/>
          </a:p>
        </p:txBody>
      </p:sp>
      <p:sp>
        <p:nvSpPr>
          <p:cNvPr id="16" name="TextBox 15"/>
          <p:cNvSpPr txBox="1"/>
          <p:nvPr/>
        </p:nvSpPr>
        <p:spPr>
          <a:xfrm rot="918289">
            <a:off x="4650760" y="3146991"/>
            <a:ext cx="117211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Digestion?</a:t>
            </a:r>
            <a:endParaRPr lang="en-US" dirty="0"/>
          </a:p>
        </p:txBody>
      </p:sp>
      <p:sp>
        <p:nvSpPr>
          <p:cNvPr id="17" name="TextBox 16"/>
          <p:cNvSpPr txBox="1"/>
          <p:nvPr/>
        </p:nvSpPr>
        <p:spPr>
          <a:xfrm rot="1572384">
            <a:off x="7340600" y="5257800"/>
            <a:ext cx="69762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Pain?</a:t>
            </a:r>
            <a:endParaRPr lang="en-US" dirty="0"/>
          </a:p>
        </p:txBody>
      </p:sp>
      <p:sp>
        <p:nvSpPr>
          <p:cNvPr id="18" name="TextBox 17"/>
          <p:cNvSpPr txBox="1"/>
          <p:nvPr/>
        </p:nvSpPr>
        <p:spPr>
          <a:xfrm rot="1117537">
            <a:off x="6936192" y="1595040"/>
            <a:ext cx="178978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t>Immune system?</a:t>
            </a:r>
            <a:endParaRPr lang="en-US" dirty="0"/>
          </a:p>
        </p:txBody>
      </p:sp>
      <p:sp>
        <p:nvSpPr>
          <p:cNvPr id="19" name="TextBox 18"/>
          <p:cNvSpPr txBox="1"/>
          <p:nvPr/>
        </p:nvSpPr>
        <p:spPr>
          <a:xfrm rot="20763581">
            <a:off x="4665361" y="4174435"/>
            <a:ext cx="67687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Skin?</a:t>
            </a:r>
            <a:endParaRPr lang="en-US" dirty="0"/>
          </a:p>
        </p:txBody>
      </p:sp>
      <p:sp>
        <p:nvSpPr>
          <p:cNvPr id="20" name="TextBox 19"/>
          <p:cNvSpPr txBox="1"/>
          <p:nvPr/>
        </p:nvSpPr>
        <p:spPr>
          <a:xfrm rot="21008135">
            <a:off x="5025791" y="5283821"/>
            <a:ext cx="130478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err="1" smtClean="0"/>
              <a:t>Metbolism</a:t>
            </a:r>
            <a:r>
              <a:rPr lang="en-US" dirty="0" smtClean="0"/>
              <a:t>?</a:t>
            </a:r>
            <a:endParaRPr lang="en-US" dirty="0"/>
          </a:p>
        </p:txBody>
      </p:sp>
    </p:spTree>
    <p:extLst>
      <p:ext uri="{BB962C8B-B14F-4D97-AF65-F5344CB8AC3E}">
        <p14:creationId xmlns:p14="http://schemas.microsoft.com/office/powerpoint/2010/main" xmlns="" val="1261556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0" y="282576"/>
            <a:ext cx="4826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Definition of Anxiety</a:t>
            </a:r>
            <a:endParaRPr lang="en-US" dirty="0"/>
          </a:p>
        </p:txBody>
      </p:sp>
      <p:sp>
        <p:nvSpPr>
          <p:cNvPr id="3" name="Content Placeholder 2"/>
          <p:cNvSpPr>
            <a:spLocks noGrp="1"/>
          </p:cNvSpPr>
          <p:nvPr>
            <p:ph idx="1"/>
          </p:nvPr>
        </p:nvSpPr>
        <p:spPr>
          <a:xfrm>
            <a:off x="457200" y="1600200"/>
            <a:ext cx="5740400" cy="4525963"/>
          </a:xfrm>
        </p:spPr>
        <p:txBody>
          <a:bodyPr>
            <a:normAutofit fontScale="92500" lnSpcReduction="10000"/>
          </a:bodyPr>
          <a:lstStyle/>
          <a:p>
            <a:pPr marL="0" indent="0">
              <a:buNone/>
            </a:pPr>
            <a:r>
              <a:rPr lang="en-US" dirty="0" smtClean="0"/>
              <a:t>An emotional state in which people feel uneasy, apprehensive, or fearful. People usually experience anxiety about events they cannot control or predict, or about events that seem threatening or dangerous. There is a feeling of vulnerability, and severe anxiety can persist and </a:t>
            </a:r>
            <a:r>
              <a:rPr lang="en-US" smtClean="0"/>
              <a:t>become disabling.</a:t>
            </a:r>
            <a:endParaRPr lang="en-US" dirty="0" smtClean="0"/>
          </a:p>
          <a:p>
            <a:endParaRPr lang="en-US" dirty="0"/>
          </a:p>
          <a:p>
            <a:pPr marL="0" indent="0" algn="r">
              <a:buNone/>
            </a:pPr>
            <a:r>
              <a:rPr lang="en-US" sz="1400" dirty="0" smtClean="0"/>
              <a:t>Ronald Kulich, Tufts University</a:t>
            </a:r>
            <a:endParaRPr lang="en-US" sz="1400" dirty="0"/>
          </a:p>
        </p:txBody>
      </p:sp>
      <p:pic>
        <p:nvPicPr>
          <p:cNvPr id="4" name="Picture 3"/>
          <p:cNvPicPr>
            <a:picLocks noChangeAspect="1"/>
          </p:cNvPicPr>
          <p:nvPr/>
        </p:nvPicPr>
        <p:blipFill>
          <a:blip r:embed="rId2"/>
          <a:stretch>
            <a:fillRect/>
          </a:stretch>
        </p:blipFill>
        <p:spPr>
          <a:xfrm>
            <a:off x="6245884" y="118269"/>
            <a:ext cx="2809214" cy="2828131"/>
          </a:xfrm>
          <a:prstGeom prst="rect">
            <a:avLst/>
          </a:prstGeom>
          <a:ln w="53975">
            <a:solidFill>
              <a:srgbClr val="FF0080"/>
            </a:solidFill>
          </a:ln>
        </p:spPr>
      </p:pic>
    </p:spTree>
    <p:extLst>
      <p:ext uri="{BB962C8B-B14F-4D97-AF65-F5344CB8AC3E}">
        <p14:creationId xmlns:p14="http://schemas.microsoft.com/office/powerpoint/2010/main" xmlns="" val="72161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9200" y="274638"/>
            <a:ext cx="43434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356100" y="2235201"/>
            <a:ext cx="4330700" cy="3022600"/>
          </a:xfrm>
        </p:spPr>
        <p:txBody>
          <a:bodyPr>
            <a:normAutofit/>
          </a:bodyPr>
          <a:lstStyle/>
          <a:p>
            <a:pPr marL="0" indent="0">
              <a:buNone/>
            </a:pPr>
            <a:r>
              <a:rPr lang="en-US" dirty="0" smtClean="0"/>
              <a:t>Change negative thoughts to positive:</a:t>
            </a:r>
          </a:p>
          <a:p>
            <a:pPr marL="0" indent="0" algn="ctr">
              <a:buNone/>
            </a:pPr>
            <a:r>
              <a:rPr lang="en-US" dirty="0" smtClean="0"/>
              <a:t>“I can’t handle this.”</a:t>
            </a:r>
          </a:p>
          <a:p>
            <a:pPr marL="0" indent="0" algn="ctr">
              <a:buNone/>
            </a:pPr>
            <a:r>
              <a:rPr lang="en-US" dirty="0" smtClean="0"/>
              <a:t>Becomes . . . </a:t>
            </a:r>
          </a:p>
          <a:p>
            <a:pPr marL="0" indent="0" algn="ctr">
              <a:buNone/>
            </a:pPr>
            <a:r>
              <a:rPr lang="en-US" dirty="0" smtClean="0"/>
              <a:t> “I can do this.”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90600" y="1955800"/>
            <a:ext cx="2933700" cy="2933700"/>
          </a:xfrm>
          <a:prstGeom prst="rect">
            <a:avLst/>
          </a:prstGeom>
          <a:ln w="76200">
            <a:solidFill>
              <a:schemeClr val="accent6">
                <a:lumMod val="75000"/>
              </a:schemeClr>
            </a:solidFill>
          </a:ln>
        </p:spPr>
      </p:pic>
    </p:spTree>
    <p:extLst>
      <p:ext uri="{BB962C8B-B14F-4D97-AF65-F5344CB8AC3E}">
        <p14:creationId xmlns:p14="http://schemas.microsoft.com/office/powerpoint/2010/main" xmlns="" val="380440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041900" y="1884363"/>
            <a:ext cx="3644900" cy="4241800"/>
          </a:xfrm>
        </p:spPr>
        <p:txBody>
          <a:bodyPr/>
          <a:lstStyle/>
          <a:p>
            <a:pPr marL="0" indent="0" algn="ctr">
              <a:buNone/>
            </a:pPr>
            <a:r>
              <a:rPr lang="en-US" dirty="0" smtClean="0"/>
              <a:t>See the humor in a stressful situation.</a:t>
            </a:r>
            <a:endParaRPr lang="en-US" dirty="0"/>
          </a:p>
        </p:txBody>
      </p:sp>
      <p:sp>
        <p:nvSpPr>
          <p:cNvPr id="6" name="Title 1"/>
          <p:cNvSpPr>
            <a:spLocks noGrp="1"/>
          </p:cNvSpPr>
          <p:nvPr>
            <p:ph type="title"/>
          </p:nvPr>
        </p:nvSpPr>
        <p:spPr>
          <a:xfrm>
            <a:off x="2273300" y="274638"/>
            <a:ext cx="44450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Effective Coping</a:t>
            </a:r>
            <a:endParaRPr lang="en-US" dirty="0"/>
          </a:p>
        </p:txBody>
      </p:sp>
      <p:pic>
        <p:nvPicPr>
          <p:cNvPr id="7" name="Picture 6"/>
          <p:cNvPicPr>
            <a:picLocks noChangeAspect="1"/>
          </p:cNvPicPr>
          <p:nvPr/>
        </p:nvPicPr>
        <p:blipFill>
          <a:blip r:embed="rId2"/>
          <a:stretch>
            <a:fillRect/>
          </a:stretch>
        </p:blipFill>
        <p:spPr>
          <a:xfrm>
            <a:off x="1206500" y="1884363"/>
            <a:ext cx="3517900" cy="4523014"/>
          </a:xfrm>
          <a:prstGeom prst="rect">
            <a:avLst/>
          </a:prstGeom>
          <a:ln w="63500">
            <a:solidFill>
              <a:schemeClr val="accent2">
                <a:lumMod val="75000"/>
              </a:schemeClr>
            </a:solidFill>
          </a:ln>
        </p:spPr>
      </p:pic>
    </p:spTree>
    <p:extLst>
      <p:ext uri="{BB962C8B-B14F-4D97-AF65-F5344CB8AC3E}">
        <p14:creationId xmlns:p14="http://schemas.microsoft.com/office/powerpoint/2010/main" xmlns="" val="709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40513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647700" y="1600200"/>
            <a:ext cx="3657600" cy="4525963"/>
          </a:xfrm>
        </p:spPr>
        <p:txBody>
          <a:bodyPr/>
          <a:lstStyle/>
          <a:p>
            <a:pPr marL="0" indent="0">
              <a:buNone/>
            </a:pPr>
            <a:r>
              <a:rPr lang="en-US" dirty="0" smtClean="0"/>
              <a:t>Fake it till you make it. Pretend to have more confidence than you do. No one else will know the difference.</a:t>
            </a:r>
            <a:endParaRPr lang="en-US" dirty="0"/>
          </a:p>
        </p:txBody>
      </p:sp>
      <p:pic>
        <p:nvPicPr>
          <p:cNvPr id="4" name="Picture 3"/>
          <p:cNvPicPr>
            <a:picLocks noChangeAspect="1"/>
          </p:cNvPicPr>
          <p:nvPr/>
        </p:nvPicPr>
        <p:blipFill>
          <a:blip r:embed="rId2"/>
          <a:stretch>
            <a:fillRect/>
          </a:stretch>
        </p:blipFill>
        <p:spPr>
          <a:xfrm>
            <a:off x="5059968" y="2108200"/>
            <a:ext cx="3372832" cy="3517900"/>
          </a:xfrm>
          <a:prstGeom prst="rect">
            <a:avLst/>
          </a:prstGeom>
          <a:ln w="76200">
            <a:solidFill>
              <a:schemeClr val="accent4">
                <a:lumMod val="75000"/>
              </a:schemeClr>
            </a:solidFill>
          </a:ln>
        </p:spPr>
      </p:pic>
    </p:spTree>
    <p:extLst>
      <p:ext uri="{BB962C8B-B14F-4D97-AF65-F5344CB8AC3E}">
        <p14:creationId xmlns:p14="http://schemas.microsoft.com/office/powerpoint/2010/main" xmlns="" val="127034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F61B2C77E69949A1B32FCA3BBA422C" ma:contentTypeVersion="0" ma:contentTypeDescription="Create a new document." ma:contentTypeScope="" ma:versionID="0913ee8f08632eac21bbe4da684c6cc2">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9F8BA11-86F1-49FF-9B61-0870CC0DB5D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CA6F9D73-D368-410A-BDC9-7C4E54958C82}">
  <ds:schemaRefs>
    <ds:schemaRef ds:uri="http://schemas.microsoft.com/sharepoint/v3/contenttype/forms"/>
  </ds:schemaRefs>
</ds:datastoreItem>
</file>

<file path=customXml/itemProps3.xml><?xml version="1.0" encoding="utf-8"?>
<ds:datastoreItem xmlns:ds="http://schemas.openxmlformats.org/officeDocument/2006/customXml" ds:itemID="{A5E7385B-FF51-434E-B186-D29645BA9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220</TotalTime>
  <Words>961</Words>
  <Application>Microsoft Office PowerPoint</Application>
  <PresentationFormat>On-screen Show (4:3)</PresentationFormat>
  <Paragraphs>114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Coping with Anxiety</vt:lpstr>
      <vt:lpstr>Two Sides of Anxiety</vt:lpstr>
      <vt:lpstr>Two Sides of Anxiety</vt:lpstr>
      <vt:lpstr>Two Sides of Anxiety</vt:lpstr>
      <vt:lpstr>How Anxiety Affects the Body and Brain</vt:lpstr>
      <vt:lpstr>Definition of Anxiety</vt:lpstr>
      <vt:lpstr>Effective Coping</vt:lpstr>
      <vt:lpstr>Effective Coping</vt:lpstr>
      <vt:lpstr>Effective Coping</vt:lpstr>
      <vt:lpstr>Effective Coping</vt:lpstr>
      <vt:lpstr>Effective Coping</vt:lpstr>
      <vt:lpstr>Effective Coping</vt:lpstr>
      <vt:lpstr>Effective Coping</vt:lpstr>
      <vt:lpstr>What NOT to Do to Cope with Anxiety</vt:lpstr>
      <vt:lpstr>If Anxiety is Serious, Get Help!</vt:lpstr>
      <vt:lpstr> Defense Mechanisms</vt:lpstr>
      <vt:lpstr>Compensation</vt:lpstr>
      <vt:lpstr>Daydreaming</vt:lpstr>
      <vt:lpstr>Denial</vt:lpstr>
      <vt:lpstr>Displacement</vt:lpstr>
      <vt:lpstr>Humor</vt:lpstr>
      <vt:lpstr>Identification</vt:lpstr>
      <vt:lpstr>Projection</vt:lpstr>
      <vt:lpstr>Rationalization</vt:lpstr>
      <vt:lpstr>Regression</vt:lpstr>
      <vt:lpstr>Repression</vt:lpstr>
      <vt:lpstr>Sublimation</vt:lpstr>
      <vt:lpstr>Suppression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Anxiety</dc:title>
  <dc:creator>Microsoft Office User</dc:creator>
  <cp:lastModifiedBy>carolynd.conley</cp:lastModifiedBy>
  <cp:revision>21</cp:revision>
  <cp:lastPrinted>2012-05-26T23:20:19Z</cp:lastPrinted>
  <dcterms:created xsi:type="dcterms:W3CDTF">2012-05-26T19:58:41Z</dcterms:created>
  <dcterms:modified xsi:type="dcterms:W3CDTF">2014-09-02T14:49:09Z</dcterms:modified>
</cp:coreProperties>
</file>