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handoutMasterIdLst>
    <p:handoutMasterId r:id="rId20"/>
  </p:handoutMasterIdLst>
  <p:sldIdLst>
    <p:sldId id="256" r:id="rId5"/>
    <p:sldId id="266" r:id="rId6"/>
    <p:sldId id="267" r:id="rId7"/>
    <p:sldId id="268" r:id="rId8"/>
    <p:sldId id="269" r:id="rId9"/>
    <p:sldId id="270" r:id="rId10"/>
    <p:sldId id="260" r:id="rId11"/>
    <p:sldId id="257" r:id="rId12"/>
    <p:sldId id="258" r:id="rId13"/>
    <p:sldId id="259" r:id="rId14"/>
    <p:sldId id="261" r:id="rId15"/>
    <p:sldId id="262" r:id="rId16"/>
    <p:sldId id="263" r:id="rId17"/>
    <p:sldId id="264"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12E1D1-E7B7-9349-B952-3A2244C5C41C}" type="datetimeFigureOut">
              <a:rPr lang="en-US" smtClean="0"/>
              <a:pPr/>
              <a:t>9/24/2014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F8E6E1-23B5-274D-A723-3AB3776C09DF}" type="slidenum">
              <a:rPr lang="en-US" smtClean="0"/>
              <a:pPr/>
              <a:t>‹#›</a:t>
            </a:fld>
            <a:endParaRPr lang="en-US"/>
          </a:p>
        </p:txBody>
      </p:sp>
    </p:spTree>
    <p:extLst>
      <p:ext uri="{BB962C8B-B14F-4D97-AF65-F5344CB8AC3E}">
        <p14:creationId xmlns:p14="http://schemas.microsoft.com/office/powerpoint/2010/main" xmlns="" val="41036091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332509-6397-AB46-8FB5-1EABBD5154F2}"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2509-6397-AB46-8FB5-1EABBD5154F2}"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2509-6397-AB46-8FB5-1EABBD5154F2}"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2509-6397-AB46-8FB5-1EABBD5154F2}"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2509-6397-AB46-8FB5-1EABBD5154F2}"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332509-6397-AB46-8FB5-1EABBD5154F2}"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2509-6397-AB46-8FB5-1EABBD5154F2}" type="datetimeFigureOut">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2509-6397-AB46-8FB5-1EABBD5154F2}" type="datetimeFigureOut">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2509-6397-AB46-8FB5-1EABBD5154F2}" type="datetimeFigureOut">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84F07-8EDF-0043-AE85-5A6A802812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2509-6397-AB46-8FB5-1EABBD5154F2}"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84F07-8EDF-0043-AE85-5A6A8028122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5332509-6397-AB46-8FB5-1EABBD5154F2}" type="datetimeFigureOut">
              <a:rPr lang="en-US" smtClean="0"/>
              <a:pPr/>
              <a:t>9/24/2014</a:t>
            </a:fld>
            <a:endParaRPr lang="en-US"/>
          </a:p>
        </p:txBody>
      </p:sp>
      <p:sp>
        <p:nvSpPr>
          <p:cNvPr id="9" name="Slide Number Placeholder 8"/>
          <p:cNvSpPr>
            <a:spLocks noGrp="1"/>
          </p:cNvSpPr>
          <p:nvPr>
            <p:ph type="sldNum" sz="quarter" idx="11"/>
          </p:nvPr>
        </p:nvSpPr>
        <p:spPr/>
        <p:txBody>
          <a:bodyPr/>
          <a:lstStyle/>
          <a:p>
            <a:fld id="{31884F07-8EDF-0043-AE85-5A6A8028122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1884F07-8EDF-0043-AE85-5A6A8028122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5332509-6397-AB46-8FB5-1EABBD5154F2}" type="datetimeFigureOut">
              <a:rPr lang="en-US" smtClean="0"/>
              <a:pPr/>
              <a:t>9/24/2014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ownandcountrydisposal.net/images/Recycling%20Mix.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Together</a:t>
            </a:r>
            <a:endParaRPr lang="en-US" dirty="0"/>
          </a:p>
        </p:txBody>
      </p:sp>
      <p:sp>
        <p:nvSpPr>
          <p:cNvPr id="3" name="Subtitle 2"/>
          <p:cNvSpPr>
            <a:spLocks noGrp="1"/>
          </p:cNvSpPr>
          <p:nvPr>
            <p:ph type="subTitle" idx="1"/>
          </p:nvPr>
        </p:nvSpPr>
        <p:spPr/>
        <p:txBody>
          <a:bodyPr>
            <a:normAutofit/>
          </a:bodyPr>
          <a:lstStyle/>
          <a:p>
            <a:pPr algn="r"/>
            <a:r>
              <a:rPr lang="en-US" sz="4000" dirty="0">
                <a:solidFill>
                  <a:schemeClr val="accent2">
                    <a:lumMod val="50000"/>
                  </a:schemeClr>
                </a:solidFill>
              </a:rPr>
              <a:t>f</a:t>
            </a:r>
            <a:r>
              <a:rPr lang="en-US" sz="4000" dirty="0" smtClean="0">
                <a:solidFill>
                  <a:schemeClr val="accent2">
                    <a:lumMod val="50000"/>
                  </a:schemeClr>
                </a:solidFill>
              </a:rPr>
              <a:t>or Environmental Health</a:t>
            </a:r>
            <a:endParaRPr lang="en-US" sz="4000" dirty="0">
              <a:solidFill>
                <a:schemeClr val="accent2">
                  <a:lumMod val="50000"/>
                </a:schemeClr>
              </a:solidFill>
            </a:endParaRPr>
          </a:p>
        </p:txBody>
      </p:sp>
    </p:spTree>
    <p:extLst>
      <p:ext uri="{BB962C8B-B14F-4D97-AF65-F5344CB8AC3E}">
        <p14:creationId xmlns:p14="http://schemas.microsoft.com/office/powerpoint/2010/main" xmlns="" val="266925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4" name="Picture 3"/>
          <p:cNvPicPr>
            <a:picLocks noChangeAspect="1"/>
          </p:cNvPicPr>
          <p:nvPr/>
        </p:nvPicPr>
        <p:blipFill>
          <a:blip r:embed="rId2"/>
          <a:stretch>
            <a:fillRect/>
          </a:stretch>
        </p:blipFill>
        <p:spPr>
          <a:xfrm>
            <a:off x="1600300" y="1719875"/>
            <a:ext cx="4840115" cy="4850262"/>
          </a:xfrm>
          <a:prstGeom prst="rect">
            <a:avLst/>
          </a:prstGeom>
          <a:ln w="44450">
            <a:solidFill>
              <a:schemeClr val="accent2">
                <a:lumMod val="75000"/>
              </a:schemeClr>
            </a:solidFill>
          </a:ln>
        </p:spPr>
      </p:pic>
    </p:spTree>
    <p:extLst>
      <p:ext uri="{BB962C8B-B14F-4D97-AF65-F5344CB8AC3E}">
        <p14:creationId xmlns:p14="http://schemas.microsoft.com/office/powerpoint/2010/main" xmlns="" val="135372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Learning Activity</a:t>
            </a:r>
            <a:endParaRPr lang="en-US" dirty="0"/>
          </a:p>
        </p:txBody>
      </p:sp>
      <p:pic>
        <p:nvPicPr>
          <p:cNvPr id="4" name="Content Placeholder 3"/>
          <p:cNvPicPr>
            <a:picLocks noGrp="1" noChangeAspect="1"/>
          </p:cNvPicPr>
          <p:nvPr>
            <p:ph idx="1"/>
          </p:nvPr>
        </p:nvPicPr>
        <p:blipFill>
          <a:blip r:embed="rId2"/>
          <a:srcRect l="7007" r="7007"/>
          <a:stretch>
            <a:fillRect/>
          </a:stretch>
        </p:blipFill>
        <p:spPr>
          <a:xfrm>
            <a:off x="4262604" y="1417638"/>
            <a:ext cx="3642630" cy="4257948"/>
          </a:xfrm>
          <a:ln w="44450">
            <a:solidFill>
              <a:schemeClr val="accent5"/>
            </a:solidFill>
          </a:ln>
        </p:spPr>
      </p:pic>
      <p:sp>
        <p:nvSpPr>
          <p:cNvPr id="5" name="TextBox 4"/>
          <p:cNvSpPr txBox="1"/>
          <p:nvPr/>
        </p:nvSpPr>
        <p:spPr>
          <a:xfrm>
            <a:off x="211652" y="1547887"/>
            <a:ext cx="3849408" cy="5016757"/>
          </a:xfrm>
          <a:prstGeom prst="rect">
            <a:avLst/>
          </a:prstGeom>
          <a:noFill/>
        </p:spPr>
        <p:txBody>
          <a:bodyPr wrap="square" rtlCol="0">
            <a:spAutoFit/>
          </a:bodyPr>
          <a:lstStyle/>
          <a:p>
            <a:pPr marL="285750" indent="-285750">
              <a:buFont typeface="Arial"/>
              <a:buChar char="•"/>
            </a:pPr>
            <a:r>
              <a:rPr lang="en-US" sz="3200" dirty="0" smtClean="0"/>
              <a:t>Number off by threes </a:t>
            </a:r>
          </a:p>
          <a:p>
            <a:pPr marL="285750" indent="-285750">
              <a:buFont typeface="Arial"/>
              <a:buChar char="•"/>
            </a:pPr>
            <a:r>
              <a:rPr lang="en-US" sz="3200" dirty="0"/>
              <a:t>M</a:t>
            </a:r>
            <a:r>
              <a:rPr lang="en-US" sz="3200" dirty="0" smtClean="0"/>
              <a:t>ove to your group </a:t>
            </a:r>
          </a:p>
          <a:p>
            <a:pPr marL="285750" indent="-285750">
              <a:buFont typeface="Arial"/>
              <a:buChar char="•"/>
            </a:pPr>
            <a:r>
              <a:rPr lang="en-US" sz="3200" dirty="0" smtClean="0"/>
              <a:t>Read about the assigned topic: reduce, reuse, or recycle</a:t>
            </a:r>
          </a:p>
          <a:p>
            <a:pPr marL="285750" indent="-285750">
              <a:buFont typeface="Arial"/>
              <a:buChar char="•"/>
            </a:pPr>
            <a:r>
              <a:rPr lang="en-US" sz="3200" dirty="0" smtClean="0"/>
              <a:t>Take notes on the items listed on the next slide</a:t>
            </a:r>
          </a:p>
        </p:txBody>
      </p:sp>
    </p:spTree>
    <p:extLst>
      <p:ext uri="{BB962C8B-B14F-4D97-AF65-F5344CB8AC3E}">
        <p14:creationId xmlns:p14="http://schemas.microsoft.com/office/powerpoint/2010/main" xmlns="" val="2084750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notes on these topics . . . </a:t>
            </a:r>
            <a:endParaRPr lang="en-US" dirty="0"/>
          </a:p>
        </p:txBody>
      </p:sp>
      <p:sp>
        <p:nvSpPr>
          <p:cNvPr id="3" name="Content Placeholder 2"/>
          <p:cNvSpPr>
            <a:spLocks noGrp="1"/>
          </p:cNvSpPr>
          <p:nvPr>
            <p:ph idx="1"/>
          </p:nvPr>
        </p:nvSpPr>
        <p:spPr>
          <a:xfrm>
            <a:off x="3611300" y="1600200"/>
            <a:ext cx="4465899" cy="4800600"/>
          </a:xfrm>
        </p:spPr>
        <p:txBody>
          <a:bodyPr>
            <a:normAutofit lnSpcReduction="10000"/>
          </a:bodyPr>
          <a:lstStyle/>
          <a:p>
            <a:r>
              <a:rPr lang="en-US" sz="3200" dirty="0" smtClean="0"/>
              <a:t>Define your topic</a:t>
            </a:r>
          </a:p>
          <a:p>
            <a:r>
              <a:rPr lang="en-US" sz="3200" dirty="0" smtClean="0"/>
              <a:t>List three strategies to reduce, reuse, or recycle</a:t>
            </a:r>
          </a:p>
          <a:p>
            <a:r>
              <a:rPr lang="en-US" sz="3200" dirty="0" smtClean="0"/>
              <a:t>What are two “hints for parents?”</a:t>
            </a:r>
          </a:p>
          <a:p>
            <a:r>
              <a:rPr lang="en-US" sz="3200" dirty="0" smtClean="0"/>
              <a:t>What would be your first step to begin to reduce, reuse, or recycle?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333025" y="1825712"/>
            <a:ext cx="3235309" cy="3456427"/>
          </a:xfrm>
          <a:prstGeom prst="rect">
            <a:avLst/>
          </a:prstGeom>
          <a:ln w="44450">
            <a:solidFill>
              <a:schemeClr val="accent5"/>
            </a:solidFill>
          </a:ln>
        </p:spPr>
      </p:pic>
    </p:spTree>
    <p:extLst>
      <p:ext uri="{BB962C8B-B14F-4D97-AF65-F5344CB8AC3E}">
        <p14:creationId xmlns:p14="http://schemas.microsoft.com/office/powerpoint/2010/main" xmlns="" val="419124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Teaching . . . </a:t>
            </a:r>
            <a:endParaRPr lang="en-US" dirty="0"/>
          </a:p>
        </p:txBody>
      </p:sp>
      <p:sp>
        <p:nvSpPr>
          <p:cNvPr id="3" name="Content Placeholder 2"/>
          <p:cNvSpPr>
            <a:spLocks noGrp="1"/>
          </p:cNvSpPr>
          <p:nvPr>
            <p:ph idx="1"/>
          </p:nvPr>
        </p:nvSpPr>
        <p:spPr>
          <a:xfrm>
            <a:off x="457200" y="1600200"/>
            <a:ext cx="3934566" cy="4800600"/>
          </a:xfrm>
        </p:spPr>
        <p:txBody>
          <a:bodyPr/>
          <a:lstStyle/>
          <a:p>
            <a:pPr marL="285750" indent="-285750">
              <a:buFont typeface="Arial"/>
              <a:buChar char="•"/>
            </a:pPr>
            <a:r>
              <a:rPr lang="en-US" sz="3200" dirty="0"/>
              <a:t>Reconfigure into new groups </a:t>
            </a:r>
          </a:p>
          <a:p>
            <a:pPr marL="285750" indent="-285750">
              <a:buFont typeface="Arial"/>
              <a:buChar char="•"/>
            </a:pPr>
            <a:r>
              <a:rPr lang="en-US" sz="3200" dirty="0"/>
              <a:t>Teach your new group members about your topic </a:t>
            </a:r>
          </a:p>
          <a:p>
            <a:endParaRPr lang="en-US" dirty="0"/>
          </a:p>
        </p:txBody>
      </p:sp>
      <p:pic>
        <p:nvPicPr>
          <p:cNvPr id="4" name="Picture 3"/>
          <p:cNvPicPr>
            <a:picLocks noChangeAspect="1"/>
          </p:cNvPicPr>
          <p:nvPr/>
        </p:nvPicPr>
        <p:blipFill>
          <a:blip r:embed="rId2"/>
          <a:stretch>
            <a:fillRect/>
          </a:stretch>
        </p:blipFill>
        <p:spPr>
          <a:xfrm>
            <a:off x="4165600" y="1784358"/>
            <a:ext cx="3911600" cy="3594100"/>
          </a:xfrm>
          <a:prstGeom prst="rect">
            <a:avLst/>
          </a:prstGeom>
          <a:ln w="44450">
            <a:solidFill>
              <a:schemeClr val="accent5"/>
            </a:solidFill>
          </a:ln>
        </p:spPr>
      </p:pic>
    </p:spTree>
    <p:extLst>
      <p:ext uri="{BB962C8B-B14F-4D97-AF65-F5344CB8AC3E}">
        <p14:creationId xmlns:p14="http://schemas.microsoft.com/office/powerpoint/2010/main" xmlns="" val="384277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975"/>
            <a:ext cx="7373900" cy="6231238"/>
          </a:xfrm>
        </p:spPr>
        <p:txBody>
          <a:bodyPr/>
          <a:lstStyle/>
          <a:p>
            <a:r>
              <a:rPr lang="en-US" sz="7200" dirty="0" smtClean="0"/>
              <a:t>How do the 3 “RE”s show </a:t>
            </a:r>
            <a:r>
              <a:rPr lang="en-US" sz="7200" u="sng" dirty="0" err="1" smtClean="0"/>
              <a:t>RE</a:t>
            </a:r>
            <a:r>
              <a:rPr lang="en-US" sz="7200" dirty="0" err="1" smtClean="0"/>
              <a:t>spect</a:t>
            </a:r>
            <a:r>
              <a:rPr lang="en-US" sz="7200" dirty="0" smtClean="0"/>
              <a:t> for the earth and humanity?</a:t>
            </a:r>
            <a:endParaRPr lang="en-US" sz="72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8761" y="4023053"/>
            <a:ext cx="2443039" cy="2438798"/>
          </a:xfrm>
          <a:prstGeom prst="rect">
            <a:avLst/>
          </a:prstGeom>
          <a:noFill/>
          <a:ln w="44450">
            <a:solidFill>
              <a:schemeClr val="accent4">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649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Collaboration:</a:t>
            </a:r>
            <a:endParaRPr lang="en-US" dirty="0"/>
          </a:p>
        </p:txBody>
      </p:sp>
      <p:sp>
        <p:nvSpPr>
          <p:cNvPr id="3" name="Content Placeholder 2"/>
          <p:cNvSpPr>
            <a:spLocks noGrp="1"/>
          </p:cNvSpPr>
          <p:nvPr>
            <p:ph idx="1"/>
          </p:nvPr>
        </p:nvSpPr>
        <p:spPr>
          <a:xfrm>
            <a:off x="3320281" y="1600200"/>
            <a:ext cx="4934121" cy="4800600"/>
          </a:xfrm>
        </p:spPr>
        <p:txBody>
          <a:bodyPr>
            <a:noAutofit/>
          </a:bodyPr>
          <a:lstStyle/>
          <a:p>
            <a:r>
              <a:rPr lang="en-US" sz="3200" dirty="0" smtClean="0"/>
              <a:t>Return to your original groups</a:t>
            </a:r>
          </a:p>
          <a:p>
            <a:r>
              <a:rPr lang="en-US" sz="3200" dirty="0" smtClean="0"/>
              <a:t>Brainstorm ways to reduce, reuse, and recycle on the school campus</a:t>
            </a:r>
          </a:p>
          <a:p>
            <a:r>
              <a:rPr lang="en-US" sz="3200" dirty="0" smtClean="0"/>
              <a:t>Select 5 ways to put words into action</a:t>
            </a:r>
          </a:p>
          <a:p>
            <a:r>
              <a:rPr lang="en-US" sz="3200" dirty="0" smtClean="0"/>
              <a:t>Plan the first 2 steps to implement the 3 “RE”s</a:t>
            </a:r>
            <a:endParaRPr lang="en-US" sz="3200"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9004" y="1914734"/>
            <a:ext cx="2542224" cy="3046443"/>
          </a:xfrm>
          <a:prstGeom prst="rect">
            <a:avLst/>
          </a:prstGeom>
          <a:noFill/>
          <a:ln w="50800">
            <a:solidFill>
              <a:schemeClr val="accent2">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839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most effective way to reduce waste is to not create it in the first place. </a:t>
            </a:r>
            <a:endParaRPr lang="en-US" dirty="0" smtClean="0"/>
          </a:p>
          <a:p>
            <a:r>
              <a:rPr lang="en-US" dirty="0" smtClean="0"/>
              <a:t>By </a:t>
            </a:r>
            <a:r>
              <a:rPr lang="en-US" dirty="0" smtClean="0"/>
              <a:t>reducing </a:t>
            </a:r>
            <a:r>
              <a:rPr lang="en-US" dirty="0" smtClean="0"/>
              <a:t>and </a:t>
            </a:r>
            <a:r>
              <a:rPr lang="en-US" dirty="0" smtClean="0"/>
              <a:t>reusing, consumers and industry can save natural resources and reduce waste </a:t>
            </a:r>
            <a:r>
              <a:rPr lang="en-US" dirty="0" smtClean="0"/>
              <a:t>management </a:t>
            </a:r>
            <a:r>
              <a:rPr lang="en-US" dirty="0" smtClean="0"/>
              <a:t>costs. </a:t>
            </a:r>
            <a:endParaRPr lang="en-US" dirty="0" smtClean="0"/>
          </a:p>
          <a:p>
            <a:r>
              <a:rPr lang="en-US" dirty="0" smtClean="0"/>
              <a:t>Unfortunately</a:t>
            </a:r>
            <a:r>
              <a:rPr lang="en-US" dirty="0" smtClean="0"/>
              <a:t>, the amount of waste generated in the United States </a:t>
            </a:r>
            <a:r>
              <a:rPr lang="en-US" dirty="0" smtClean="0"/>
              <a:t>has </a:t>
            </a:r>
            <a:r>
              <a:rPr lang="en-US" dirty="0" smtClean="0"/>
              <a:t>been increasing. </a:t>
            </a:r>
            <a:endParaRPr lang="en-US" dirty="0" smtClean="0"/>
          </a:p>
          <a:p>
            <a:r>
              <a:rPr lang="en-US" dirty="0" smtClean="0"/>
              <a:t>Between </a:t>
            </a:r>
            <a:r>
              <a:rPr lang="en-US" dirty="0" smtClean="0"/>
              <a:t>1960 and 2010 the amount of waste each person </a:t>
            </a:r>
            <a:r>
              <a:rPr lang="en-US" dirty="0" smtClean="0"/>
              <a:t>creates</a:t>
            </a:r>
            <a:r>
              <a:rPr lang="en-US" dirty="0" smtClean="0"/>
              <a:t> </a:t>
            </a:r>
            <a:r>
              <a:rPr lang="en-US" dirty="0" smtClean="0"/>
              <a:t>increased </a:t>
            </a:r>
            <a:r>
              <a:rPr lang="en-US" dirty="0" smtClean="0"/>
              <a:t>from 2.7 to 4.4 pounds per day. </a:t>
            </a:r>
            <a:endParaRPr lang="en-US" dirty="0" smtClean="0"/>
          </a:p>
          <a:p>
            <a:r>
              <a:rPr lang="en-US" dirty="0" smtClean="0"/>
              <a:t>This </a:t>
            </a:r>
            <a:r>
              <a:rPr lang="en-US" dirty="0" smtClean="0"/>
              <a:t>results in about 250 million tons of waste </a:t>
            </a:r>
            <a:r>
              <a:rPr lang="en-US" dirty="0" smtClean="0"/>
              <a:t>generated </a:t>
            </a:r>
            <a:r>
              <a:rPr lang="en-US" dirty="0" smtClean="0"/>
              <a:t>in the US in 2010.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745"/>
            <a:ext cx="7620000" cy="6059055"/>
          </a:xfrm>
        </p:spPr>
        <p:txBody>
          <a:bodyPr>
            <a:normAutofit/>
          </a:bodyPr>
          <a:lstStyle/>
          <a:p>
            <a:r>
              <a:rPr lang="en-US" sz="4400" dirty="0" smtClean="0"/>
              <a:t>Benefits of Reduction </a:t>
            </a:r>
          </a:p>
          <a:p>
            <a:pPr lvl="1"/>
            <a:r>
              <a:rPr lang="en-US" dirty="0" smtClean="0"/>
              <a:t>• Saves natural resources (Natural resources: Resources supplied by nature such as land, minerals, water, etc.) </a:t>
            </a:r>
          </a:p>
          <a:p>
            <a:pPr lvl="1"/>
            <a:r>
              <a:rPr lang="en-US" dirty="0" smtClean="0"/>
              <a:t>• Reduces toxicity of waste (Waste is less poisonous) </a:t>
            </a:r>
          </a:p>
          <a:p>
            <a:pPr lvl="2"/>
            <a:r>
              <a:rPr lang="en-US" dirty="0" smtClean="0"/>
              <a:t>o Using less hazardous alternatives for certain items (e.g., cleaning products and pesticides), sharing products that contain hazardous chemicals instead of throwing out leftovers, reading label directions carefully, and using the smallest amount necessary are ways to reduce waste toxicity </a:t>
            </a:r>
          </a:p>
          <a:p>
            <a:pPr lvl="1"/>
            <a:r>
              <a:rPr lang="en-US" dirty="0" smtClean="0"/>
              <a:t>• Reduces cost </a:t>
            </a:r>
          </a:p>
          <a:p>
            <a:pPr lvl="2"/>
            <a:r>
              <a:rPr lang="en-US" dirty="0" smtClean="0"/>
              <a:t>o Communities: Some communities have a “pay as you throw” program—citizens pay for the items they throw away; if they throw away less, they pay less. </a:t>
            </a:r>
          </a:p>
          <a:p>
            <a:pPr lvl="2"/>
            <a:r>
              <a:rPr lang="en-US" dirty="0" smtClean="0"/>
              <a:t>o Businesses: Business that use less packing use fewer natural resources, create less material to be thrown away. </a:t>
            </a:r>
          </a:p>
          <a:p>
            <a:pPr lvl="2"/>
            <a:r>
              <a:rPr lang="en-US" dirty="0" smtClean="0"/>
              <a:t>o Consumers: Buy products in bulk, buy products with less packaging, and buy products that are reusable.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p:txBody>
          <a:bodyPr/>
          <a:lstStyle/>
          <a:p>
            <a:r>
              <a:rPr lang="en-US" dirty="0" smtClean="0"/>
              <a:t>Recycling </a:t>
            </a:r>
            <a:r>
              <a:rPr lang="en-US" dirty="0" smtClean="0"/>
              <a:t>is a series of activities that includes collecting recyclable materials that would </a:t>
            </a:r>
            <a:r>
              <a:rPr lang="en-US" dirty="0" smtClean="0"/>
              <a:t>otherwise </a:t>
            </a:r>
            <a:r>
              <a:rPr lang="en-US" dirty="0" smtClean="0"/>
              <a:t>be considered waste, sorting and processing these into raw materials such as </a:t>
            </a:r>
            <a:r>
              <a:rPr lang="en-US" dirty="0" smtClean="0"/>
              <a:t>fibers</a:t>
            </a:r>
            <a:r>
              <a:rPr lang="en-US" dirty="0" smtClean="0"/>
              <a:t>, and manufacturing raw materials into new products. </a:t>
            </a:r>
          </a:p>
          <a:p>
            <a:endParaRPr lang="en-US" dirty="0"/>
          </a:p>
        </p:txBody>
      </p:sp>
      <p:pic>
        <p:nvPicPr>
          <p:cNvPr id="1026" name="Picture 2" descr="Recycling services are provided in a Mix and Mingle fashion. Commingled recycling materials must be free of any household and automotive hazardous material.">
            <a:hlinkClick r:id="rId2"/>
          </p:cNvPr>
          <p:cNvPicPr>
            <a:picLocks noChangeAspect="1" noChangeArrowheads="1"/>
          </p:cNvPicPr>
          <p:nvPr/>
        </p:nvPicPr>
        <p:blipFill>
          <a:blip r:embed="rId3"/>
          <a:srcRect/>
          <a:stretch>
            <a:fillRect/>
          </a:stretch>
        </p:blipFill>
        <p:spPr bwMode="auto">
          <a:xfrm>
            <a:off x="4080370" y="3749965"/>
            <a:ext cx="4129974" cy="28909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673"/>
            <a:ext cx="7620000" cy="6179127"/>
          </a:xfrm>
        </p:spPr>
        <p:txBody>
          <a:bodyPr>
            <a:normAutofit fontScale="92500" lnSpcReduction="20000"/>
          </a:bodyPr>
          <a:lstStyle/>
          <a:p>
            <a:r>
              <a:rPr lang="en-US" sz="3500" b="1" dirty="0" smtClean="0"/>
              <a:t>Step 1. Collection and Processing </a:t>
            </a:r>
            <a:endParaRPr lang="en-US" sz="3500" b="1" dirty="0" smtClean="0"/>
          </a:p>
          <a:p>
            <a:r>
              <a:rPr lang="en-US" dirty="0" smtClean="0"/>
              <a:t>Collecting </a:t>
            </a:r>
            <a:r>
              <a:rPr lang="en-US" dirty="0" smtClean="0"/>
              <a:t>recyclables varies from community to </a:t>
            </a:r>
            <a:r>
              <a:rPr lang="en-US" dirty="0" smtClean="0"/>
              <a:t>community</a:t>
            </a:r>
            <a:r>
              <a:rPr lang="en-US" dirty="0" smtClean="0"/>
              <a:t>, but there are four primary methods: curbside, drop-off centers, buy-back </a:t>
            </a:r>
            <a:r>
              <a:rPr lang="en-US" dirty="0" smtClean="0"/>
              <a:t>centers</a:t>
            </a:r>
            <a:r>
              <a:rPr lang="en-US" dirty="0" smtClean="0"/>
              <a:t>, and deposit/refund programs. </a:t>
            </a:r>
          </a:p>
          <a:p>
            <a:r>
              <a:rPr lang="en-US" dirty="0" smtClean="0"/>
              <a:t>Recyclables are sent to a materials recovery facility to be sorted and prepared into a </a:t>
            </a:r>
            <a:r>
              <a:rPr lang="en-US" dirty="0" smtClean="0"/>
              <a:t>material </a:t>
            </a:r>
            <a:r>
              <a:rPr lang="en-US" dirty="0" smtClean="0"/>
              <a:t>that can then be made into other products. </a:t>
            </a:r>
          </a:p>
          <a:p>
            <a:r>
              <a:rPr lang="en-US" dirty="0" smtClean="0"/>
              <a:t>How are recyclables collected in your community? </a:t>
            </a:r>
          </a:p>
          <a:p>
            <a:r>
              <a:rPr lang="en-US" dirty="0" smtClean="0"/>
              <a:t> </a:t>
            </a:r>
          </a:p>
          <a:p>
            <a:r>
              <a:rPr lang="en-US" sz="3500" b="1" dirty="0" smtClean="0"/>
              <a:t>Step 2. Manufacturing </a:t>
            </a:r>
          </a:p>
          <a:p>
            <a:r>
              <a:rPr lang="en-US" dirty="0" smtClean="0"/>
              <a:t>Once cleaned and separated, the recyclables are ready to undergo the second part of </a:t>
            </a:r>
            <a:r>
              <a:rPr lang="en-US" dirty="0" smtClean="0"/>
              <a:t>the </a:t>
            </a:r>
            <a:r>
              <a:rPr lang="en-US" dirty="0" smtClean="0"/>
              <a:t>recycling loop. </a:t>
            </a:r>
            <a:endParaRPr lang="en-US" dirty="0" smtClean="0"/>
          </a:p>
          <a:p>
            <a:r>
              <a:rPr lang="en-US" dirty="0" smtClean="0"/>
              <a:t>More </a:t>
            </a:r>
            <a:r>
              <a:rPr lang="en-US" dirty="0" smtClean="0"/>
              <a:t>and more of today's products are being manufactured with total </a:t>
            </a:r>
            <a:r>
              <a:rPr lang="en-US" dirty="0" smtClean="0"/>
              <a:t>or </a:t>
            </a:r>
            <a:r>
              <a:rPr lang="en-US" dirty="0" smtClean="0"/>
              <a:t>partial recycled content. </a:t>
            </a:r>
            <a:endParaRPr lang="en-US" dirty="0" smtClean="0"/>
          </a:p>
          <a:p>
            <a:r>
              <a:rPr lang="en-US" dirty="0" smtClean="0"/>
              <a:t>Common </a:t>
            </a:r>
            <a:r>
              <a:rPr lang="en-US" dirty="0" smtClean="0"/>
              <a:t>household items that contain recycled materials </a:t>
            </a:r>
            <a:r>
              <a:rPr lang="en-US" dirty="0" smtClean="0"/>
              <a:t>include </a:t>
            </a:r>
            <a:r>
              <a:rPr lang="en-US" dirty="0" smtClean="0"/>
              <a:t>newspapers and paper towels; aluminum, plastic, and glass soft drink </a:t>
            </a:r>
            <a:r>
              <a:rPr lang="en-US" dirty="0" smtClean="0"/>
              <a:t>containers</a:t>
            </a:r>
            <a:r>
              <a:rPr lang="en-US" dirty="0" smtClean="0"/>
              <a:t>; steel cans; and plastic laundry detergent bottles. </a:t>
            </a:r>
            <a:endParaRPr lang="en-US" dirty="0" smtClean="0"/>
          </a:p>
          <a:p>
            <a:r>
              <a:rPr lang="en-US" dirty="0" smtClean="0"/>
              <a:t>Recycled </a:t>
            </a:r>
            <a:r>
              <a:rPr lang="en-US" dirty="0" smtClean="0"/>
              <a:t>materials also </a:t>
            </a:r>
            <a:r>
              <a:rPr lang="en-US" dirty="0" smtClean="0"/>
              <a:t>are </a:t>
            </a:r>
            <a:r>
              <a:rPr lang="en-US" dirty="0" smtClean="0"/>
              <a:t>used in innovative applications such as recovered glass in roadway asphalt </a:t>
            </a:r>
            <a:r>
              <a:rPr lang="en-US" dirty="0" smtClean="0"/>
              <a:t>(</a:t>
            </a:r>
            <a:r>
              <a:rPr lang="en-US" dirty="0" err="1" smtClean="0"/>
              <a:t>glassphalt</a:t>
            </a:r>
            <a:r>
              <a:rPr lang="en-US" dirty="0" smtClean="0"/>
              <a:t>) or recovered plastic in carpeting, park benches, and pedestrian bridges.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55"/>
            <a:ext cx="7620000" cy="6132945"/>
          </a:xfrm>
        </p:spPr>
        <p:txBody>
          <a:bodyPr>
            <a:normAutofit fontScale="92500"/>
          </a:bodyPr>
          <a:lstStyle/>
          <a:p>
            <a:r>
              <a:rPr lang="en-US" sz="3200" b="1" dirty="0" smtClean="0"/>
              <a:t>Step 3. Purchasing Recycled Products </a:t>
            </a:r>
          </a:p>
          <a:p>
            <a:r>
              <a:rPr lang="en-US" dirty="0" smtClean="0"/>
              <a:t>Purchasing recycled products completes the recycling loop. </a:t>
            </a:r>
            <a:endParaRPr lang="en-US" dirty="0" smtClean="0"/>
          </a:p>
          <a:p>
            <a:r>
              <a:rPr lang="en-US" dirty="0" smtClean="0"/>
              <a:t>By </a:t>
            </a:r>
            <a:r>
              <a:rPr lang="en-US" dirty="0" smtClean="0"/>
              <a:t>"buying recycled,” </a:t>
            </a:r>
            <a:r>
              <a:rPr lang="en-US" dirty="0" smtClean="0"/>
              <a:t>businesses </a:t>
            </a:r>
            <a:r>
              <a:rPr lang="en-US" dirty="0" smtClean="0"/>
              <a:t>and individual consumers, each play an important role in making the </a:t>
            </a:r>
            <a:r>
              <a:rPr lang="en-US" dirty="0" smtClean="0"/>
              <a:t>recycling </a:t>
            </a:r>
            <a:r>
              <a:rPr lang="en-US" dirty="0" smtClean="0"/>
              <a:t>process a success. </a:t>
            </a:r>
          </a:p>
          <a:p>
            <a:r>
              <a:rPr lang="en-US" dirty="0" smtClean="0"/>
              <a:t> </a:t>
            </a:r>
          </a:p>
          <a:p>
            <a:r>
              <a:rPr lang="en-US" sz="3200" b="1" dirty="0" smtClean="0"/>
              <a:t>Recycling Facts &amp; Figures </a:t>
            </a:r>
          </a:p>
          <a:p>
            <a:r>
              <a:rPr lang="en-US" dirty="0" smtClean="0"/>
              <a:t>* Recently, recycling and composting activities prevented about 64 million tons of </a:t>
            </a:r>
            <a:r>
              <a:rPr lang="en-US" dirty="0" smtClean="0"/>
              <a:t>material </a:t>
            </a:r>
            <a:r>
              <a:rPr lang="en-US" dirty="0" smtClean="0"/>
              <a:t>from ending up in landfills and incinerators. </a:t>
            </a:r>
            <a:endParaRPr lang="en-US" dirty="0" smtClean="0"/>
          </a:p>
          <a:p>
            <a:r>
              <a:rPr lang="en-US" dirty="0" smtClean="0"/>
              <a:t>Today</a:t>
            </a:r>
            <a:r>
              <a:rPr lang="en-US" dirty="0" smtClean="0"/>
              <a:t>, this country recycles 28 </a:t>
            </a:r>
            <a:r>
              <a:rPr lang="en-US" dirty="0" smtClean="0"/>
              <a:t>percent </a:t>
            </a:r>
            <a:r>
              <a:rPr lang="en-US" dirty="0" smtClean="0"/>
              <a:t>of its waste. </a:t>
            </a:r>
            <a:endParaRPr lang="en-US" smtClean="0"/>
          </a:p>
          <a:p>
            <a:r>
              <a:rPr lang="en-US" smtClean="0"/>
              <a:t>That </a:t>
            </a:r>
            <a:r>
              <a:rPr lang="en-US" dirty="0" smtClean="0"/>
              <a:t>is almost double what it was 15 years ago. </a:t>
            </a:r>
          </a:p>
          <a:p>
            <a:r>
              <a:rPr lang="en-US" dirty="0" smtClean="0"/>
              <a:t>* While recycling has grown in general, recycling of specific materials has grown </a:t>
            </a:r>
            <a:r>
              <a:rPr lang="en-US" dirty="0" smtClean="0"/>
              <a:t>even </a:t>
            </a:r>
            <a:r>
              <a:rPr lang="en-US" dirty="0" smtClean="0"/>
              <a:t>more drastically: 42 percent of all paper, 40 percent of all plastic soft drink bottles, </a:t>
            </a:r>
            <a:r>
              <a:rPr lang="en-US" dirty="0" smtClean="0"/>
              <a:t>55 </a:t>
            </a:r>
            <a:r>
              <a:rPr lang="en-US" dirty="0" smtClean="0"/>
              <a:t>percent of all aluminum beer and soft drink cans, 57 percent of all steel packaging, </a:t>
            </a:r>
            <a:r>
              <a:rPr lang="en-US" dirty="0" smtClean="0"/>
              <a:t>and </a:t>
            </a:r>
            <a:r>
              <a:rPr lang="en-US" dirty="0" smtClean="0"/>
              <a:t>52 percent of all major appliances are now recycled.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856"/>
            <a:ext cx="7620000" cy="2436543"/>
          </a:xfrm>
        </p:spPr>
        <p:txBody>
          <a:bodyPr/>
          <a:lstStyle/>
          <a:p>
            <a:r>
              <a:rPr lang="en-US" b="1" dirty="0"/>
              <a:t>Sticks in a bundle </a:t>
            </a:r>
            <a:r>
              <a:rPr lang="en-US" dirty="0"/>
              <a:t/>
            </a:r>
            <a:br>
              <a:rPr lang="en-US" dirty="0"/>
            </a:br>
            <a:r>
              <a:rPr lang="en-US" b="1" dirty="0"/>
              <a:t>are unbreakable.</a:t>
            </a:r>
            <a:r>
              <a:rPr lang="en-US" dirty="0"/>
              <a:t/>
            </a:r>
            <a:br>
              <a:rPr lang="en-US" dirty="0"/>
            </a:br>
            <a:r>
              <a:rPr lang="en-US" dirty="0"/>
              <a:t>(African Proverb)</a:t>
            </a:r>
            <a:br>
              <a:rPr lang="en-US" dirty="0"/>
            </a:br>
            <a:endParaRPr lang="en-US" dirty="0"/>
          </a:p>
        </p:txBody>
      </p:sp>
      <p:pic>
        <p:nvPicPr>
          <p:cNvPr id="4" name="Picture 3"/>
          <p:cNvPicPr>
            <a:picLocks noChangeAspect="1"/>
          </p:cNvPicPr>
          <p:nvPr/>
        </p:nvPicPr>
        <p:blipFill>
          <a:blip r:embed="rId2"/>
          <a:stretch>
            <a:fillRect/>
          </a:stretch>
        </p:blipFill>
        <p:spPr>
          <a:xfrm>
            <a:off x="1307410" y="3497229"/>
            <a:ext cx="6353335" cy="1792477"/>
          </a:xfrm>
          <a:prstGeom prst="rect">
            <a:avLst/>
          </a:prstGeom>
          <a:ln w="50800">
            <a:solidFill>
              <a:schemeClr val="accent2">
                <a:lumMod val="75000"/>
              </a:schemeClr>
            </a:solidFill>
          </a:ln>
        </p:spPr>
      </p:pic>
    </p:spTree>
    <p:extLst>
      <p:ext uri="{BB962C8B-B14F-4D97-AF65-F5344CB8AC3E}">
        <p14:creationId xmlns:p14="http://schemas.microsoft.com/office/powerpoint/2010/main" xmlns="" val="388421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91"/>
            <a:ext cx="7620000" cy="1137763"/>
          </a:xfrm>
        </p:spPr>
        <p:txBody>
          <a:bodyPr/>
          <a:lstStyle/>
          <a:p>
            <a:r>
              <a:rPr lang="en-US" dirty="0" smtClean="0"/>
              <a:t>Recycling . . . Does it help?</a:t>
            </a:r>
            <a:endParaRPr lang="en-US" dirty="0"/>
          </a:p>
        </p:txBody>
      </p:sp>
      <p:pic>
        <p:nvPicPr>
          <p:cNvPr id="4" name="Picture 3"/>
          <p:cNvPicPr>
            <a:picLocks noChangeAspect="1"/>
          </p:cNvPicPr>
          <p:nvPr/>
        </p:nvPicPr>
        <p:blipFill>
          <a:blip r:embed="rId2"/>
          <a:stretch>
            <a:fillRect/>
          </a:stretch>
        </p:blipFill>
        <p:spPr>
          <a:xfrm>
            <a:off x="1383795" y="2039433"/>
            <a:ext cx="5715000" cy="3784600"/>
          </a:xfrm>
          <a:prstGeom prst="rect">
            <a:avLst/>
          </a:prstGeom>
          <a:ln w="41275">
            <a:solidFill>
              <a:schemeClr val="accent5">
                <a:lumMod val="75000"/>
              </a:schemeClr>
            </a:solidFill>
          </a:ln>
        </p:spPr>
      </p:pic>
    </p:spTree>
    <p:extLst>
      <p:ext uri="{BB962C8B-B14F-4D97-AF65-F5344CB8AC3E}">
        <p14:creationId xmlns:p14="http://schemas.microsoft.com/office/powerpoint/2010/main" xmlns="" val="4029473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little bit helps” is TRUE!</a:t>
            </a:r>
            <a:endParaRPr 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5213" y="2010274"/>
            <a:ext cx="5303970" cy="3533014"/>
          </a:xfrm>
          <a:prstGeom prst="rect">
            <a:avLst/>
          </a:prstGeom>
          <a:noFill/>
          <a:ln w="47625">
            <a:solidFill>
              <a:schemeClr val="accent2">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8450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B5599C9-645E-435C-8864-2B0CC33B612F}">
  <ds:schemaRefs>
    <ds:schemaRef ds:uri="http://schemas.microsoft.com/office/2006/metadata/properties"/>
  </ds:schemaRefs>
</ds:datastoreItem>
</file>

<file path=customXml/itemProps2.xml><?xml version="1.0" encoding="utf-8"?>
<ds:datastoreItem xmlns:ds="http://schemas.openxmlformats.org/officeDocument/2006/customXml" ds:itemID="{E325FD9C-EB87-4020-BB11-56E0BF6718A8}">
  <ds:schemaRefs>
    <ds:schemaRef ds:uri="http://schemas.microsoft.com/sharepoint/v3/contenttype/forms"/>
  </ds:schemaRefs>
</ds:datastoreItem>
</file>

<file path=customXml/itemProps3.xml><?xml version="1.0" encoding="utf-8"?>
<ds:datastoreItem xmlns:ds="http://schemas.openxmlformats.org/officeDocument/2006/customXml" ds:itemID="{AEC974B1-66ED-478A-BAEA-C7AF89346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Adjacency.thmx</Template>
  <TotalTime>232</TotalTime>
  <Words>780</Words>
  <Application>Microsoft Office PowerPoint</Application>
  <PresentationFormat>On-screen Show (4:3)</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Working Together</vt:lpstr>
      <vt:lpstr>Slide 2</vt:lpstr>
      <vt:lpstr>Slide 3</vt:lpstr>
      <vt:lpstr>Recycling</vt:lpstr>
      <vt:lpstr>Slide 5</vt:lpstr>
      <vt:lpstr>Slide 6</vt:lpstr>
      <vt:lpstr>Sticks in a bundle  are unbreakable. (African Proverb) </vt:lpstr>
      <vt:lpstr>Recycling . . . Does it help?</vt:lpstr>
      <vt:lpstr>“Every little bit helps” is TRUE!</vt:lpstr>
      <vt:lpstr>What can we do?</vt:lpstr>
      <vt:lpstr>Cooperative Learning Activity</vt:lpstr>
      <vt:lpstr>Take notes on these topics . . . </vt:lpstr>
      <vt:lpstr>Peer Teaching . . . </vt:lpstr>
      <vt:lpstr>How do the 3 “RE”s show REspect for the earth and humanity?</vt:lpstr>
      <vt:lpstr>Real World Collaboration: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Microsoft Office User</dc:creator>
  <cp:lastModifiedBy>carolynd.conley</cp:lastModifiedBy>
  <cp:revision>11</cp:revision>
  <cp:lastPrinted>2012-05-13T00:09:42Z</cp:lastPrinted>
  <dcterms:created xsi:type="dcterms:W3CDTF">2012-05-12T20:38:55Z</dcterms:created>
  <dcterms:modified xsi:type="dcterms:W3CDTF">2014-09-24T14:36:48Z</dcterms:modified>
</cp:coreProperties>
</file>