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FF0B2A3-76B2-42B6-83CA-1C0D4FE8D9C0}" type="datetimeFigureOut">
              <a:rPr lang="en-US" smtClean="0"/>
              <a:t>9/23/2014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CB4CF04-30E5-477F-AC3B-0AF2162DE8B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FF0B2A3-76B2-42B6-83CA-1C0D4FE8D9C0}" type="datetimeFigureOut">
              <a:rPr lang="en-US" smtClean="0"/>
              <a:t>9/23/2014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CB4CF04-30E5-477F-AC3B-0AF2162DE8B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FF0B2A3-76B2-42B6-83CA-1C0D4FE8D9C0}" type="datetimeFigureOut">
              <a:rPr lang="en-US" smtClean="0"/>
              <a:t>9/23/2014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CB4CF04-30E5-477F-AC3B-0AF2162DE8B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FF0B2A3-76B2-42B6-83CA-1C0D4FE8D9C0}" type="datetimeFigureOut">
              <a:rPr lang="en-US" smtClean="0"/>
              <a:t>9/23/2014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CB4CF04-30E5-477F-AC3B-0AF2162DE8B9}"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FF0B2A3-76B2-42B6-83CA-1C0D4FE8D9C0}" type="datetimeFigureOut">
              <a:rPr lang="en-US" smtClean="0"/>
              <a:t>9/23/2014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CB4CF04-30E5-477F-AC3B-0AF2162DE8B9}"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FF0B2A3-76B2-42B6-83CA-1C0D4FE8D9C0}" type="datetimeFigureOut">
              <a:rPr lang="en-US" smtClean="0"/>
              <a:t>9/23/2014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CB4CF04-30E5-477F-AC3B-0AF2162DE8B9}"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FF0B2A3-76B2-42B6-83CA-1C0D4FE8D9C0}" type="datetimeFigureOut">
              <a:rPr lang="en-US" smtClean="0"/>
              <a:t>9/23/2014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CB4CF04-30E5-477F-AC3B-0AF2162DE8B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FF0B2A3-76B2-42B6-83CA-1C0D4FE8D9C0}" type="datetimeFigureOut">
              <a:rPr lang="en-US" smtClean="0"/>
              <a:t>9/23/2014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CB4CF04-30E5-477F-AC3B-0AF2162DE8B9}"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FF0B2A3-76B2-42B6-83CA-1C0D4FE8D9C0}" type="datetimeFigureOut">
              <a:rPr lang="en-US" smtClean="0"/>
              <a:t>9/23/2014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CB4CF04-30E5-477F-AC3B-0AF2162DE8B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FF0B2A3-76B2-42B6-83CA-1C0D4FE8D9C0}" type="datetimeFigureOut">
              <a:rPr lang="en-US" smtClean="0"/>
              <a:t>9/23/2014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CB4CF04-30E5-477F-AC3B-0AF2162DE8B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FF0B2A3-76B2-42B6-83CA-1C0D4FE8D9C0}" type="datetimeFigureOut">
              <a:rPr lang="en-US" smtClean="0"/>
              <a:t>9/23/2014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CB4CF04-30E5-477F-AC3B-0AF2162DE8B9}"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FF0B2A3-76B2-42B6-83CA-1C0D4FE8D9C0}" type="datetimeFigureOut">
              <a:rPr lang="en-US" smtClean="0"/>
              <a:t>9/23/2014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CB4CF04-30E5-477F-AC3B-0AF2162DE8B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youtube.com/watch?v=C7FGtYVQMFc&amp;feature=fvsr" TargetMode="External"/><Relationship Id="rId2" Type="http://schemas.openxmlformats.org/officeDocument/2006/relationships/hyperlink" Target="http://www.youtube.com/watch?v=V_Szhp-jvq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nih.gov/" TargetMode="External"/><Relationship Id="rId2" Type="http://schemas.openxmlformats.org/officeDocument/2006/relationships/hyperlink" Target="http://www.cdc.gov/" TargetMode="External"/><Relationship Id="rId1" Type="http://schemas.openxmlformats.org/officeDocument/2006/relationships/slideLayout" Target="../slideLayouts/slideLayout2.xml"/><Relationship Id="rId4" Type="http://schemas.openxmlformats.org/officeDocument/2006/relationships/hyperlink" Target="http://www.cpsc.gov/"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youtube.com/watch?v=HqL9MjPnxBA" TargetMode="External"/><Relationship Id="rId7" Type="http://schemas.openxmlformats.org/officeDocument/2006/relationships/hyperlink" Target="http://www.youtube.com/speedstick" TargetMode="External"/><Relationship Id="rId2" Type="http://schemas.openxmlformats.org/officeDocument/2006/relationships/hyperlink" Target="http://www.youtube.com/user/GastricBypassMini?v=Hr5vZIcEfok&amp;feature=pyv&amp;ad=9407927404&amp;kw=weight%20loss%20course" TargetMode="External"/><Relationship Id="rId1" Type="http://schemas.openxmlformats.org/officeDocument/2006/relationships/slideLayout" Target="../slideLayouts/slideLayout2.xml"/><Relationship Id="rId6" Type="http://schemas.openxmlformats.org/officeDocument/2006/relationships/hyperlink" Target="http://www.youtube.com/user/McDonaldsUS?v=Hv2lNjF1Pl4&amp;feature=pyv&amp;ad=%7bcreative%7d&amp;kw=%7bkeyword%7d" TargetMode="External"/><Relationship Id="rId5" Type="http://schemas.openxmlformats.org/officeDocument/2006/relationships/hyperlink" Target="http://www.youtube.com/watch?v=xbsSeVr5NSI" TargetMode="External"/><Relationship Id="rId4" Type="http://schemas.openxmlformats.org/officeDocument/2006/relationships/hyperlink" Target="http://www.youtube.com/user/neutrogenavideos?v=zRcDT7aUkko&amp;utm_source=google&amp;utm_medium=cpc&amp;utm_campaign=Sun+-+YouTube++Choose+Skin+Health&amp;utm_term=sun%20screen&amp;utm_content=Sunscreen|mkwid|s65Q4ghhG|pcrid|10852459002"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url?sa=i&amp;rct=j&amp;q=shape%20ups%20kim%20kardashian%20the%20newest%20move%20in%20fitness%20is&amp;source=images&amp;cd=&amp;cad=rja&amp;uact=8&amp;docid=ZVxsIteQDVzSsM&amp;tbnid=Rbh-nQD5V95tAM:&amp;ved=0CAcQjRw&amp;url=http%3A%2F%2Fblogs.zappos.com%2Ftaxonomy%2Fterm%2F509&amp;ei=LWchVNnDJ5WQNv__gLgE&amp;bvm=bv.75775273,d.eXY&amp;psig=AFQjCNFhSu0DuqzSQU__h843NIAIFKw5yQ&amp;ust=1411561606197663"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dkmommyspot.com/pom-wonderful-pomegranate-juice-giveaway/"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yuppee.com/2012/10/13/the-power-of-advertisin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6.PCH.2 Analyze Health Claims and Products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1"/>
            <a:ext cx="8229600" cy="5105400"/>
          </a:xfrm>
        </p:spPr>
        <p:txBody>
          <a:bodyPr>
            <a:normAutofit/>
          </a:bodyPr>
          <a:lstStyle/>
          <a:p>
            <a:r>
              <a:rPr lang="en-US" dirty="0" smtClean="0"/>
              <a:t>It is estimated that the average American child watches over 40,000 television commercials in a year, or over 100 per day. </a:t>
            </a:r>
          </a:p>
          <a:p>
            <a:r>
              <a:rPr lang="en-US" dirty="0" smtClean="0"/>
              <a:t>More than $500 billion dollars are spent each year on advertising. </a:t>
            </a:r>
          </a:p>
          <a:p>
            <a:r>
              <a:rPr lang="en-US" dirty="0" smtClean="0"/>
              <a:t>Many of those advertisements are for health products or health claims. </a:t>
            </a:r>
          </a:p>
          <a:p>
            <a:r>
              <a:rPr lang="en-US" dirty="0" smtClean="0"/>
              <a:t>We will now look at how advertising may influence our idea about a health product.</a:t>
            </a:r>
            <a:endParaRPr lang="en-US" dirty="0"/>
          </a:p>
        </p:txBody>
      </p:sp>
      <p:sp>
        <p:nvSpPr>
          <p:cNvPr id="4" name="Rectangle 3"/>
          <p:cNvSpPr/>
          <p:nvPr/>
        </p:nvSpPr>
        <p:spPr>
          <a:xfrm>
            <a:off x="685800" y="5715000"/>
            <a:ext cx="7010400" cy="646331"/>
          </a:xfrm>
          <a:prstGeom prst="rect">
            <a:avLst/>
          </a:prstGeom>
        </p:spPr>
        <p:txBody>
          <a:bodyPr wrap="square">
            <a:spAutoFit/>
          </a:bodyPr>
          <a:lstStyle/>
          <a:p>
            <a:r>
              <a:rPr lang="en-US" dirty="0" smtClean="0">
                <a:hlinkClick r:id="rId2"/>
              </a:rPr>
              <a:t>http://www.youtube.com/watch?v=V_Szhp-jvqE</a:t>
            </a:r>
            <a:endParaRPr lang="en-US" dirty="0" smtClean="0"/>
          </a:p>
          <a:p>
            <a:endParaRPr lang="en-US" dirty="0"/>
          </a:p>
        </p:txBody>
      </p:sp>
      <p:sp>
        <p:nvSpPr>
          <p:cNvPr id="5" name="Rectangle 4"/>
          <p:cNvSpPr/>
          <p:nvPr/>
        </p:nvSpPr>
        <p:spPr>
          <a:xfrm>
            <a:off x="685800" y="5867400"/>
            <a:ext cx="7543800" cy="923330"/>
          </a:xfrm>
          <a:prstGeom prst="rect">
            <a:avLst/>
          </a:prstGeom>
        </p:spPr>
        <p:txBody>
          <a:bodyPr wrap="square">
            <a:spAutoFit/>
          </a:bodyPr>
          <a:lstStyle/>
          <a:p>
            <a:endParaRPr lang="en-US" dirty="0" smtClean="0"/>
          </a:p>
          <a:p>
            <a:r>
              <a:rPr lang="en-US" dirty="0" smtClean="0">
                <a:hlinkClick r:id="rId3"/>
              </a:rPr>
              <a:t>http://www.youtube.com/watch?v=C7FGtYVQMFc&amp;feature=fvsr</a:t>
            </a: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US" dirty="0" smtClean="0">
                <a:hlinkClick r:id="rId2"/>
              </a:rPr>
              <a:t>http://www.cdc.gov/</a:t>
            </a:r>
            <a:r>
              <a:rPr lang="en-US" dirty="0" smtClean="0"/>
              <a:t>  </a:t>
            </a:r>
          </a:p>
          <a:p>
            <a:pPr>
              <a:buNone/>
            </a:pPr>
            <a:r>
              <a:rPr lang="en-US" dirty="0" smtClean="0">
                <a:hlinkClick r:id="rId3"/>
              </a:rPr>
              <a:t>http://www.nih.gov/</a:t>
            </a:r>
            <a:r>
              <a:rPr lang="en-US" dirty="0" smtClean="0"/>
              <a:t>  </a:t>
            </a:r>
          </a:p>
          <a:p>
            <a:pPr>
              <a:buNone/>
            </a:pPr>
            <a:r>
              <a:rPr lang="en-US" dirty="0" smtClean="0">
                <a:hlinkClick r:id="rId4"/>
              </a:rPr>
              <a:t>http://www.cpsc.gov/</a:t>
            </a:r>
            <a:endParaRPr lang="en-US" dirty="0" smtClean="0"/>
          </a:p>
          <a:p>
            <a:pPr>
              <a:buNone/>
            </a:pPr>
            <a:r>
              <a:rPr lang="en-US" dirty="0" smtClean="0"/>
              <a:t>Reliable resources may be published by the US Government (.</a:t>
            </a:r>
            <a:r>
              <a:rPr lang="en-US" dirty="0" err="1" smtClean="0"/>
              <a:t>gov</a:t>
            </a:r>
            <a:r>
              <a:rPr lang="en-US" dirty="0" smtClean="0"/>
              <a:t>), a non-profit organization (.org) or a college or university (.</a:t>
            </a:r>
            <a:r>
              <a:rPr lang="en-US" dirty="0" err="1" smtClean="0"/>
              <a:t>edu</a:t>
            </a:r>
            <a:r>
              <a:rPr lang="en-US" dirty="0" smtClean="0"/>
              <a:t>). </a:t>
            </a:r>
          </a:p>
          <a:p>
            <a:pPr>
              <a:buNone/>
            </a:pPr>
            <a:r>
              <a:rPr lang="en-US" dirty="0" smtClean="0"/>
              <a:t>The information is usually more reliable because these organizations are not supported by companies or organizations whose job is to make a profit; i.e., drug companies, insurance companies, etc. </a:t>
            </a:r>
          </a:p>
          <a:p>
            <a:pPr>
              <a:buNone/>
            </a:pPr>
            <a:endParaRPr lang="en-US" dirty="0"/>
          </a:p>
        </p:txBody>
      </p:sp>
      <p:sp>
        <p:nvSpPr>
          <p:cNvPr id="2" name="Title 1"/>
          <p:cNvSpPr>
            <a:spLocks noGrp="1"/>
          </p:cNvSpPr>
          <p:nvPr>
            <p:ph type="title"/>
          </p:nvPr>
        </p:nvSpPr>
        <p:spPr/>
        <p:txBody>
          <a:bodyPr/>
          <a:lstStyle/>
          <a:p>
            <a:r>
              <a:rPr lang="en-US" dirty="0" smtClean="0"/>
              <a:t>Reliable Websites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r>
              <a:rPr lang="en-US" dirty="0" smtClean="0">
                <a:hlinkClick r:id="rId2"/>
              </a:rPr>
              <a:t>http://www.youtube.com/user/GastricBypassMini?v=Hr5vZIcEfok&amp;feature=pyv&amp;ad=9407927404&amp;kw=weight%20loss%20course</a:t>
            </a:r>
            <a:r>
              <a:rPr lang="en-US" dirty="0" smtClean="0"/>
              <a:t> (an advertisement supporting a weight loss product said to mimic a gastric bypass), </a:t>
            </a:r>
          </a:p>
          <a:p>
            <a:endParaRPr lang="en-US" dirty="0" smtClean="0"/>
          </a:p>
          <a:p>
            <a:r>
              <a:rPr lang="en-US" dirty="0" smtClean="0">
                <a:hlinkClick r:id="rId3"/>
              </a:rPr>
              <a:t>http://www.youtube.com/watch?v=HqL9MjPnxBA</a:t>
            </a:r>
            <a:r>
              <a:rPr lang="en-US" dirty="0" smtClean="0"/>
              <a:t>  (an advertisement featuring Jessica Simpson talking about an acne treatment) </a:t>
            </a:r>
          </a:p>
          <a:p>
            <a:endParaRPr lang="en-US" dirty="0" smtClean="0"/>
          </a:p>
          <a:p>
            <a:r>
              <a:rPr lang="en-US" dirty="0" smtClean="0">
                <a:hlinkClick r:id="rId4"/>
              </a:rPr>
              <a:t>http://www.youtube.com/user/neutrogenavideos?v=zRcDT7aUkko&amp;utm_source=google&amp;utm_medium=cpc&amp;utm_campaign=Sun+-+YouTube++Choose+Skin+Health&amp;utm_term=sun%20screen&amp;utm_content=Sunscreen|mkwid|s65Q4ghhG|pcrid|10852459002</a:t>
            </a:r>
            <a:r>
              <a:rPr lang="en-US" dirty="0" smtClean="0"/>
              <a:t>  (an advertisement for Neutrogena sun screen) </a:t>
            </a:r>
          </a:p>
          <a:p>
            <a:endParaRPr lang="en-US" dirty="0" smtClean="0"/>
          </a:p>
          <a:p>
            <a:r>
              <a:rPr lang="en-US" dirty="0" smtClean="0">
                <a:hlinkClick r:id="rId5"/>
              </a:rPr>
              <a:t>http://www.youtube.com/watch?v=xbsSeVr5NSI</a:t>
            </a:r>
            <a:r>
              <a:rPr lang="en-US" dirty="0" smtClean="0"/>
              <a:t>  (an infomercial for shake weight—a devise for toning the body) </a:t>
            </a:r>
          </a:p>
          <a:p>
            <a:endParaRPr lang="en-US" dirty="0" smtClean="0"/>
          </a:p>
          <a:p>
            <a:r>
              <a:rPr lang="en-US" dirty="0" smtClean="0">
                <a:hlinkClick r:id="rId6"/>
              </a:rPr>
              <a:t>http://www.youtube.com/user/McDonaldsUS?v=Hv2lNjF1Pl4&amp;feature=pyv&amp;ad={creative}&amp;kw={keyword}</a:t>
            </a:r>
            <a:r>
              <a:rPr lang="en-US" dirty="0" smtClean="0"/>
              <a:t>  (an advertisement for McDonalds supporting claims for fresh food based on how lettuce sold to them is produced) </a:t>
            </a:r>
          </a:p>
          <a:p>
            <a:endParaRPr lang="en-US" dirty="0" smtClean="0"/>
          </a:p>
          <a:p>
            <a:r>
              <a:rPr lang="en-US" dirty="0" smtClean="0">
                <a:hlinkClick r:id="rId7"/>
              </a:rPr>
              <a:t>http://www.youtube.com/speedstick</a:t>
            </a:r>
            <a:r>
              <a:rPr lang="en-US" dirty="0" smtClean="0"/>
              <a:t>  (an advertisement for deodorant) </a:t>
            </a:r>
          </a:p>
          <a:p>
            <a:endParaRPr lang="en-US" dirty="0"/>
          </a:p>
        </p:txBody>
      </p:sp>
      <p:sp>
        <p:nvSpPr>
          <p:cNvPr id="2" name="Title 1"/>
          <p:cNvSpPr>
            <a:spLocks noGrp="1"/>
          </p:cNvSpPr>
          <p:nvPr>
            <p:ph type="title"/>
          </p:nvPr>
        </p:nvSpPr>
        <p:spPr/>
        <p:txBody>
          <a:bodyPr/>
          <a:lstStyle/>
          <a:p>
            <a:r>
              <a:rPr lang="en-US" dirty="0" smtClean="0"/>
              <a:t>Homework</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380999"/>
            <a:ext cx="5029200" cy="5970865"/>
          </a:xfrm>
          <a:prstGeom prst="rect">
            <a:avLst/>
          </a:prstGeom>
        </p:spPr>
        <p:txBody>
          <a:bodyPr wrap="square">
            <a:spAutoFit/>
          </a:bodyPr>
          <a:lstStyle/>
          <a:p>
            <a:pPr algn="ctr"/>
            <a:r>
              <a:rPr lang="en-US" sz="2000" b="1" dirty="0" smtClean="0"/>
              <a:t>Two Examples of Health Claims that Have Been Disproven </a:t>
            </a:r>
            <a:r>
              <a:rPr lang="en-US" dirty="0" smtClean="0"/>
              <a:t>	</a:t>
            </a:r>
          </a:p>
          <a:p>
            <a:r>
              <a:rPr lang="en-US" dirty="0" smtClean="0"/>
              <a:t>Claim: </a:t>
            </a:r>
            <a:r>
              <a:rPr lang="en-US" dirty="0" err="1" smtClean="0"/>
              <a:t>Skechers</a:t>
            </a:r>
            <a:r>
              <a:rPr lang="en-US" dirty="0"/>
              <a:t> </a:t>
            </a:r>
            <a:r>
              <a:rPr lang="en-US" dirty="0" smtClean="0"/>
              <a:t>Shape-Ups Shoes</a:t>
            </a:r>
            <a:r>
              <a:rPr lang="en-US" dirty="0"/>
              <a:t> </a:t>
            </a:r>
            <a:r>
              <a:rPr lang="en-US" dirty="0" smtClean="0"/>
              <a:t>will</a:t>
            </a:r>
            <a:r>
              <a:rPr lang="en-US" dirty="0"/>
              <a:t> </a:t>
            </a:r>
            <a:r>
              <a:rPr lang="en-US" dirty="0" smtClean="0"/>
              <a:t>help the</a:t>
            </a:r>
            <a:r>
              <a:rPr lang="en-US" dirty="0"/>
              <a:t> </a:t>
            </a:r>
            <a:r>
              <a:rPr lang="en-US" dirty="0" smtClean="0"/>
              <a:t>customer</a:t>
            </a:r>
            <a:r>
              <a:rPr lang="en-US" dirty="0"/>
              <a:t> </a:t>
            </a:r>
            <a:r>
              <a:rPr lang="en-US" dirty="0" smtClean="0"/>
              <a:t>lose</a:t>
            </a:r>
            <a:r>
              <a:rPr lang="en-US" dirty="0"/>
              <a:t> </a:t>
            </a:r>
            <a:r>
              <a:rPr lang="en-US" dirty="0" smtClean="0"/>
              <a:t>weight and</a:t>
            </a:r>
            <a:r>
              <a:rPr lang="en-US" dirty="0"/>
              <a:t> </a:t>
            </a:r>
            <a:r>
              <a:rPr lang="en-US" dirty="0" smtClean="0"/>
              <a:t>tone their</a:t>
            </a:r>
            <a:r>
              <a:rPr lang="en-US" dirty="0"/>
              <a:t> </a:t>
            </a:r>
            <a:r>
              <a:rPr lang="en-US" dirty="0" smtClean="0"/>
              <a:t>butt, leg, and</a:t>
            </a:r>
            <a:r>
              <a:rPr lang="en-US" dirty="0"/>
              <a:t> </a:t>
            </a:r>
            <a:r>
              <a:rPr lang="en-US" dirty="0" smtClean="0"/>
              <a:t>stomach muscles.	</a:t>
            </a:r>
          </a:p>
          <a:p>
            <a:r>
              <a:rPr lang="en-US" dirty="0" smtClean="0"/>
              <a:t>	</a:t>
            </a:r>
          </a:p>
          <a:p>
            <a:r>
              <a:rPr lang="en-US" dirty="0" smtClean="0"/>
              <a:t>Outcome:</a:t>
            </a:r>
            <a:r>
              <a:rPr lang="en-US" dirty="0"/>
              <a:t> </a:t>
            </a:r>
            <a:r>
              <a:rPr lang="en-US" dirty="0" err="1" smtClean="0"/>
              <a:t>Skechers</a:t>
            </a:r>
            <a:r>
              <a:rPr lang="en-US" dirty="0" smtClean="0"/>
              <a:t>	USA must	 pay</a:t>
            </a:r>
            <a:r>
              <a:rPr lang="en-US" dirty="0"/>
              <a:t> </a:t>
            </a:r>
            <a:r>
              <a:rPr lang="en-US" dirty="0" smtClean="0"/>
              <a:t>their	customers</a:t>
            </a:r>
            <a:r>
              <a:rPr lang="en-US" dirty="0"/>
              <a:t> </a:t>
            </a:r>
            <a:r>
              <a:rPr lang="en-US" dirty="0" smtClean="0"/>
              <a:t>$40</a:t>
            </a:r>
            <a:r>
              <a:rPr lang="en-US" dirty="0"/>
              <a:t> </a:t>
            </a:r>
            <a:r>
              <a:rPr lang="en-US" dirty="0" smtClean="0"/>
              <a:t>million</a:t>
            </a:r>
            <a:r>
              <a:rPr lang="en-US" dirty="0"/>
              <a:t> </a:t>
            </a:r>
            <a:r>
              <a:rPr lang="en-US" dirty="0" smtClean="0"/>
              <a:t>for</a:t>
            </a:r>
            <a:r>
              <a:rPr lang="en-US" dirty="0"/>
              <a:t> </a:t>
            </a:r>
            <a:r>
              <a:rPr lang="en-US" dirty="0" smtClean="0"/>
              <a:t>falsely promising</a:t>
            </a:r>
            <a:r>
              <a:rPr lang="en-US" dirty="0"/>
              <a:t> </a:t>
            </a:r>
            <a:r>
              <a:rPr lang="en-US" dirty="0" smtClean="0"/>
              <a:t>these results, via ads.	</a:t>
            </a:r>
          </a:p>
          <a:p>
            <a:r>
              <a:rPr lang="en-US" dirty="0" smtClean="0"/>
              <a:t>	</a:t>
            </a:r>
          </a:p>
          <a:p>
            <a:endParaRPr lang="en-US" dirty="0" smtClean="0"/>
          </a:p>
          <a:p>
            <a:endParaRPr lang="en-US" dirty="0"/>
          </a:p>
          <a:p>
            <a:r>
              <a:rPr lang="en-US" dirty="0" smtClean="0"/>
              <a:t>Claim:</a:t>
            </a:r>
            <a:r>
              <a:rPr lang="en-US" dirty="0"/>
              <a:t> </a:t>
            </a:r>
            <a:r>
              <a:rPr lang="en-US" dirty="0" err="1" smtClean="0"/>
              <a:t>Pom</a:t>
            </a:r>
            <a:r>
              <a:rPr lang="en-US" dirty="0"/>
              <a:t> </a:t>
            </a:r>
            <a:r>
              <a:rPr lang="en-US" dirty="0" smtClean="0"/>
              <a:t>Wonderful</a:t>
            </a:r>
            <a:r>
              <a:rPr lang="en-US" dirty="0"/>
              <a:t> </a:t>
            </a:r>
            <a:r>
              <a:rPr lang="en-US" dirty="0" smtClean="0"/>
              <a:t>contains</a:t>
            </a:r>
            <a:r>
              <a:rPr lang="en-US" dirty="0"/>
              <a:t> </a:t>
            </a:r>
            <a:r>
              <a:rPr lang="en-US" dirty="0" smtClean="0"/>
              <a:t>antioxidants</a:t>
            </a:r>
            <a:r>
              <a:rPr lang="en-US" dirty="0"/>
              <a:t> </a:t>
            </a:r>
            <a:r>
              <a:rPr lang="en-US" dirty="0" smtClean="0"/>
              <a:t>that can treat,	prevent,</a:t>
            </a:r>
            <a:r>
              <a:rPr lang="en-US" dirty="0"/>
              <a:t> </a:t>
            </a:r>
            <a:r>
              <a:rPr lang="en-US" dirty="0" smtClean="0"/>
              <a:t>and</a:t>
            </a:r>
            <a:r>
              <a:rPr lang="en-US" dirty="0"/>
              <a:t> </a:t>
            </a:r>
            <a:r>
              <a:rPr lang="en-US" dirty="0" smtClean="0"/>
              <a:t>reduce the risk</a:t>
            </a:r>
            <a:r>
              <a:rPr lang="en-US" dirty="0"/>
              <a:t> </a:t>
            </a:r>
            <a:r>
              <a:rPr lang="en-US" dirty="0" smtClean="0"/>
              <a:t>of</a:t>
            </a:r>
            <a:r>
              <a:rPr lang="en-US" dirty="0"/>
              <a:t> </a:t>
            </a:r>
            <a:r>
              <a:rPr lang="en-US" dirty="0" smtClean="0"/>
              <a:t>prostate</a:t>
            </a:r>
            <a:r>
              <a:rPr lang="en-US" dirty="0"/>
              <a:t> </a:t>
            </a:r>
            <a:r>
              <a:rPr lang="en-US" dirty="0" smtClean="0"/>
              <a:t>cancer, heart</a:t>
            </a:r>
            <a:r>
              <a:rPr lang="en-US" dirty="0"/>
              <a:t> </a:t>
            </a:r>
            <a:r>
              <a:rPr lang="en-US" dirty="0" smtClean="0"/>
              <a:t>disease, and erectile</a:t>
            </a:r>
            <a:r>
              <a:rPr lang="en-US" dirty="0"/>
              <a:t> </a:t>
            </a:r>
            <a:r>
              <a:rPr lang="en-US" dirty="0" smtClean="0"/>
              <a:t>dysfunction.	</a:t>
            </a:r>
          </a:p>
          <a:p>
            <a:r>
              <a:rPr lang="en-US" dirty="0" smtClean="0"/>
              <a:t>	</a:t>
            </a:r>
          </a:p>
          <a:p>
            <a:r>
              <a:rPr lang="en-US" dirty="0" smtClean="0"/>
              <a:t>Outcome:</a:t>
            </a:r>
            <a:r>
              <a:rPr lang="en-US" dirty="0"/>
              <a:t> </a:t>
            </a:r>
            <a:r>
              <a:rPr lang="en-US" dirty="0" smtClean="0"/>
              <a:t>A</a:t>
            </a:r>
            <a:r>
              <a:rPr lang="en-US" dirty="0"/>
              <a:t> </a:t>
            </a:r>
            <a:r>
              <a:rPr lang="en-US" dirty="0" smtClean="0"/>
              <a:t>federal	judge ordered </a:t>
            </a:r>
            <a:r>
              <a:rPr lang="en-US" dirty="0" err="1" smtClean="0"/>
              <a:t>Pom</a:t>
            </a:r>
            <a:r>
              <a:rPr lang="en-US" dirty="0" smtClean="0"/>
              <a:t>	to stop</a:t>
            </a:r>
            <a:r>
              <a:rPr lang="en-US" dirty="0"/>
              <a:t> </a:t>
            </a:r>
            <a:r>
              <a:rPr lang="en-US" dirty="0" smtClean="0"/>
              <a:t>making misleading</a:t>
            </a:r>
            <a:r>
              <a:rPr lang="en-US" dirty="0"/>
              <a:t> </a:t>
            </a:r>
            <a:r>
              <a:rPr lang="en-US" dirty="0" smtClean="0"/>
              <a:t>claims</a:t>
            </a:r>
            <a:r>
              <a:rPr lang="en-US" dirty="0"/>
              <a:t> </a:t>
            </a:r>
            <a:r>
              <a:rPr lang="en-US" dirty="0" smtClean="0"/>
              <a:t>about</a:t>
            </a:r>
            <a:r>
              <a:rPr lang="en-US" dirty="0"/>
              <a:t> </a:t>
            </a:r>
            <a:r>
              <a:rPr lang="en-US" dirty="0" smtClean="0"/>
              <a:t>the</a:t>
            </a:r>
            <a:r>
              <a:rPr lang="en-US" dirty="0"/>
              <a:t> </a:t>
            </a:r>
            <a:r>
              <a:rPr lang="en-US" dirty="0" smtClean="0"/>
              <a:t>product’s	effectiveness</a:t>
            </a:r>
            <a:r>
              <a:rPr lang="en-US" dirty="0"/>
              <a:t> </a:t>
            </a:r>
            <a:r>
              <a:rPr lang="en-US" dirty="0" smtClean="0"/>
              <a:t>in</a:t>
            </a:r>
            <a:r>
              <a:rPr lang="en-US" dirty="0"/>
              <a:t> </a:t>
            </a:r>
            <a:r>
              <a:rPr lang="en-US" dirty="0" smtClean="0"/>
              <a:t>fighting disease.	</a:t>
            </a:r>
          </a:p>
          <a:p>
            <a:r>
              <a:rPr lang="en-US" dirty="0" smtClean="0"/>
              <a:t>	</a:t>
            </a:r>
          </a:p>
          <a:p>
            <a:r>
              <a:rPr lang="en-US" dirty="0" smtClean="0"/>
              <a:t>Source: Federal</a:t>
            </a:r>
            <a:r>
              <a:rPr lang="en-US" dirty="0"/>
              <a:t> </a:t>
            </a:r>
            <a:r>
              <a:rPr lang="en-US" dirty="0" smtClean="0"/>
              <a:t>Trade</a:t>
            </a:r>
            <a:r>
              <a:rPr lang="en-US" dirty="0"/>
              <a:t> </a:t>
            </a:r>
            <a:r>
              <a:rPr lang="en-US" dirty="0" smtClean="0"/>
              <a:t>Commission</a:t>
            </a:r>
            <a:endParaRPr lang="en-US" dirty="0"/>
          </a:p>
        </p:txBody>
      </p:sp>
      <p:pic>
        <p:nvPicPr>
          <p:cNvPr id="1026" name="Picture 2" descr="http://blogs.zappos.com/sites/default/files/blogs/QVC%20Feb%20Kim.jpg">
            <a:hlinkClick r:id="rId2"/>
          </p:cNvPr>
          <p:cNvPicPr>
            <a:picLocks noChangeAspect="1" noChangeArrowheads="1"/>
          </p:cNvPicPr>
          <p:nvPr/>
        </p:nvPicPr>
        <p:blipFill>
          <a:blip r:embed="rId3" cstate="print"/>
          <a:srcRect/>
          <a:stretch>
            <a:fillRect/>
          </a:stretch>
        </p:blipFill>
        <p:spPr bwMode="auto">
          <a:xfrm>
            <a:off x="5257800" y="381000"/>
            <a:ext cx="3732597" cy="3124200"/>
          </a:xfrm>
          <a:prstGeom prst="rect">
            <a:avLst/>
          </a:prstGeom>
          <a:noFill/>
        </p:spPr>
      </p:pic>
      <p:pic>
        <p:nvPicPr>
          <p:cNvPr id="1028" name="Picture 4" descr="http://dkmommyspot.com/wp-content/uploads/2009/04/1.jpg">
            <a:hlinkClick r:id="rId4"/>
          </p:cNvPr>
          <p:cNvPicPr>
            <a:picLocks noChangeAspect="1" noChangeArrowheads="1"/>
          </p:cNvPicPr>
          <p:nvPr/>
        </p:nvPicPr>
        <p:blipFill>
          <a:blip r:embed="rId5" cstate="print"/>
          <a:srcRect/>
          <a:stretch>
            <a:fillRect/>
          </a:stretch>
        </p:blipFill>
        <p:spPr bwMode="auto">
          <a:xfrm>
            <a:off x="4885483" y="4419600"/>
            <a:ext cx="4258517" cy="24384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The Federal Trade Commission is a regulating agency that helps ensure a fair marketplace. </a:t>
            </a:r>
          </a:p>
          <a:p>
            <a:r>
              <a:rPr lang="en-US" dirty="0" smtClean="0"/>
              <a:t>The FTC identifies companies that make unfounded (or unproven) claims that their products do more than they actually do. </a:t>
            </a:r>
          </a:p>
          <a:p>
            <a:r>
              <a:rPr lang="en-US" dirty="0" smtClean="0"/>
              <a:t>Just wearing Sketchers Shape-Ups will not help a person lose weight and tone muscles. </a:t>
            </a:r>
          </a:p>
          <a:p>
            <a:r>
              <a:rPr lang="en-US" dirty="0" smtClean="0"/>
              <a:t>Just drinking </a:t>
            </a:r>
            <a:r>
              <a:rPr lang="en-US" dirty="0" err="1" smtClean="0"/>
              <a:t>Pom</a:t>
            </a:r>
            <a:r>
              <a:rPr lang="en-US" dirty="0" smtClean="0"/>
              <a:t> Wonderful will not prevent diseases like cancer or heart disease. </a:t>
            </a:r>
          </a:p>
          <a:p>
            <a:r>
              <a:rPr lang="en-US" dirty="0" smtClean="0"/>
              <a:t>It is important to be skeptical about products and the hype that is part of the advertisement of those products. </a:t>
            </a:r>
          </a:p>
          <a:p>
            <a:endParaRPr lang="en-US" dirty="0"/>
          </a:p>
        </p:txBody>
      </p:sp>
      <p:sp>
        <p:nvSpPr>
          <p:cNvPr id="2" name="Title 1"/>
          <p:cNvSpPr>
            <a:spLocks noGrp="1"/>
          </p:cNvSpPr>
          <p:nvPr>
            <p:ph type="title"/>
          </p:nvPr>
        </p:nvSpPr>
        <p:spPr/>
        <p:txBody>
          <a:bodyPr/>
          <a:lstStyle/>
          <a:p>
            <a:r>
              <a:rPr lang="en-US" dirty="0" smtClean="0"/>
              <a:t>Federal Trade Commission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04800"/>
          <a:ext cx="8229600" cy="6197816"/>
        </p:xfrm>
        <a:graphic>
          <a:graphicData uri="http://schemas.openxmlformats.org/drawingml/2006/table">
            <a:tbl>
              <a:tblPr firstRow="1" bandRow="1">
                <a:tableStyleId>{5C22544A-7EE6-4342-B048-85BDC9FD1C3A}</a:tableStyleId>
              </a:tblPr>
              <a:tblGrid>
                <a:gridCol w="2743200"/>
                <a:gridCol w="2743200"/>
                <a:gridCol w="2743200"/>
              </a:tblGrid>
              <a:tr h="919264">
                <a:tc>
                  <a:txBody>
                    <a:bodyPr/>
                    <a:lstStyle/>
                    <a:p>
                      <a:pPr algn="ctr"/>
                      <a:r>
                        <a:rPr lang="en-US" sz="2800" dirty="0" smtClean="0"/>
                        <a:t>Health Products</a:t>
                      </a:r>
                      <a:endParaRPr lang="en-US" sz="2800" dirty="0"/>
                    </a:p>
                  </a:txBody>
                  <a:tcPr/>
                </a:tc>
                <a:tc>
                  <a:txBody>
                    <a:bodyPr/>
                    <a:lstStyle/>
                    <a:p>
                      <a:pPr algn="ctr"/>
                      <a:r>
                        <a:rPr lang="en-US" sz="2800" dirty="0" smtClean="0"/>
                        <a:t>Health Services</a:t>
                      </a:r>
                      <a:endParaRPr lang="en-US" sz="2800" dirty="0"/>
                    </a:p>
                  </a:txBody>
                  <a:tcPr/>
                </a:tc>
                <a:tc>
                  <a:txBody>
                    <a:bodyPr/>
                    <a:lstStyle/>
                    <a:p>
                      <a:pPr algn="ctr"/>
                      <a:r>
                        <a:rPr lang="en-US" sz="2800" dirty="0" smtClean="0"/>
                        <a:t>Other</a:t>
                      </a:r>
                      <a:endParaRPr lang="en-US" sz="2800" dirty="0"/>
                    </a:p>
                  </a:txBody>
                  <a:tcPr/>
                </a:tc>
              </a:tr>
              <a:tr h="5252936">
                <a:tc>
                  <a:txBody>
                    <a:bodyPr/>
                    <a:lstStyle/>
                    <a:p>
                      <a:endParaRPr lang="en-US" dirty="0"/>
                    </a:p>
                  </a:txBody>
                  <a:tcPr/>
                </a:tc>
                <a:tc>
                  <a:txBody>
                    <a:bodyPr/>
                    <a:lstStyle/>
                    <a:p>
                      <a:endParaRPr lang="en-US"/>
                    </a:p>
                  </a:txBody>
                  <a:tcPr/>
                </a:tc>
                <a:tc>
                  <a:txBody>
                    <a:bodyPr/>
                    <a:lstStyle/>
                    <a:p>
                      <a:endParaRPr lang="en-US"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US" dirty="0"/>
              <a:t>T</a:t>
            </a:r>
            <a:r>
              <a:rPr lang="en-US" dirty="0" smtClean="0"/>
              <a:t>here are dozens of health </a:t>
            </a:r>
          </a:p>
          <a:p>
            <a:pPr>
              <a:buNone/>
            </a:pPr>
            <a:r>
              <a:rPr lang="en-US" dirty="0" smtClean="0"/>
              <a:t>products and services. </a:t>
            </a:r>
          </a:p>
          <a:p>
            <a:r>
              <a:rPr lang="en-US" dirty="0" smtClean="0"/>
              <a:t>Advertising of health products </a:t>
            </a:r>
          </a:p>
          <a:p>
            <a:pPr>
              <a:buNone/>
            </a:pPr>
            <a:r>
              <a:rPr lang="en-US" dirty="0" smtClean="0"/>
              <a:t>and services is very common on </a:t>
            </a:r>
          </a:p>
          <a:p>
            <a:pPr>
              <a:buNone/>
            </a:pPr>
            <a:r>
              <a:rPr lang="en-US" dirty="0" smtClean="0"/>
              <a:t>TV and on the Internet. </a:t>
            </a:r>
          </a:p>
          <a:p>
            <a:r>
              <a:rPr lang="en-US" dirty="0" smtClean="0"/>
              <a:t>Most people do not have the time to research whether the claims for these products and services are accurate, but our health may depend on knowing the difference between claims that are true and those that are false. </a:t>
            </a:r>
          </a:p>
          <a:p>
            <a:endParaRPr lang="en-US" dirty="0"/>
          </a:p>
        </p:txBody>
      </p:sp>
      <p:pic>
        <p:nvPicPr>
          <p:cNvPr id="15362" name="Picture 2" descr="http://www.yuppee.com/wp-content/uploads/2012/10/coca-cola-advert-300x227.jpeg">
            <a:hlinkClick r:id="rId2"/>
          </p:cNvPr>
          <p:cNvPicPr>
            <a:picLocks noChangeAspect="1" noChangeArrowheads="1"/>
          </p:cNvPicPr>
          <p:nvPr/>
        </p:nvPicPr>
        <p:blipFill>
          <a:blip r:embed="rId3" cstate="print"/>
          <a:srcRect/>
          <a:stretch>
            <a:fillRect/>
          </a:stretch>
        </p:blipFill>
        <p:spPr bwMode="auto">
          <a:xfrm>
            <a:off x="5883681" y="838200"/>
            <a:ext cx="3260319" cy="246697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trouble with people is not what they DON’T know . . . but that they know so much that </a:t>
            </a:r>
            <a:r>
              <a:rPr lang="en-US" dirty="0" err="1" smtClean="0"/>
              <a:t>ain’t</a:t>
            </a:r>
            <a:r>
              <a:rPr lang="en-US" dirty="0" smtClean="0"/>
              <a:t> so. </a:t>
            </a:r>
          </a:p>
          <a:p>
            <a:endParaRPr lang="en-US" dirty="0" smtClean="0"/>
          </a:p>
          <a:p>
            <a:r>
              <a:rPr lang="en-US" dirty="0" smtClean="0"/>
              <a:t>Josh Billings </a:t>
            </a:r>
          </a:p>
          <a:p>
            <a:endParaRPr lang="en-US" dirty="0"/>
          </a:p>
        </p:txBody>
      </p:sp>
      <p:sp>
        <p:nvSpPr>
          <p:cNvPr id="2" name="Title 1"/>
          <p:cNvSpPr>
            <a:spLocks noGrp="1"/>
          </p:cNvSpPr>
          <p:nvPr>
            <p:ph type="title"/>
          </p:nvPr>
        </p:nvSpPr>
        <p:spPr/>
        <p:txBody>
          <a:bodyPr/>
          <a:lstStyle/>
          <a:p>
            <a:r>
              <a:rPr lang="en-US" dirty="0" smtClean="0"/>
              <a:t>What does it mean?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Be careful about reading health books. You might die of a misprint. </a:t>
            </a:r>
          </a:p>
          <a:p>
            <a:endParaRPr lang="en-US" dirty="0"/>
          </a:p>
          <a:p>
            <a:endParaRPr lang="en-US" dirty="0" smtClean="0"/>
          </a:p>
          <a:p>
            <a:r>
              <a:rPr lang="en-US" dirty="0" smtClean="0"/>
              <a:t>Mark Twain </a:t>
            </a:r>
            <a:endParaRPr lang="en-US" dirty="0"/>
          </a:p>
        </p:txBody>
      </p:sp>
      <p:sp>
        <p:nvSpPr>
          <p:cNvPr id="2" name="Title 1"/>
          <p:cNvSpPr>
            <a:spLocks noGrp="1"/>
          </p:cNvSpPr>
          <p:nvPr>
            <p:ph type="title"/>
          </p:nvPr>
        </p:nvSpPr>
        <p:spPr/>
        <p:txBody>
          <a:bodyPr/>
          <a:lstStyle/>
          <a:p>
            <a:r>
              <a:rPr lang="en-US" dirty="0" smtClean="0"/>
              <a:t>What does it mean?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Diets usually leave a person aggravated, discouraged, and the same size. </a:t>
            </a:r>
          </a:p>
          <a:p>
            <a:endParaRPr lang="en-US" dirty="0"/>
          </a:p>
          <a:p>
            <a:endParaRPr lang="en-US" dirty="0" smtClean="0"/>
          </a:p>
          <a:p>
            <a:r>
              <a:rPr lang="en-US" dirty="0" smtClean="0"/>
              <a:t>Amy </a:t>
            </a:r>
            <a:r>
              <a:rPr lang="en-US" dirty="0" err="1" smtClean="0"/>
              <a:t>Lanou</a:t>
            </a:r>
            <a:endParaRPr lang="en-US" dirty="0"/>
          </a:p>
        </p:txBody>
      </p:sp>
      <p:sp>
        <p:nvSpPr>
          <p:cNvPr id="2" name="Title 1"/>
          <p:cNvSpPr>
            <a:spLocks noGrp="1"/>
          </p:cNvSpPr>
          <p:nvPr>
            <p:ph type="title"/>
          </p:nvPr>
        </p:nvSpPr>
        <p:spPr/>
        <p:txBody>
          <a:bodyPr/>
          <a:lstStyle/>
          <a:p>
            <a:r>
              <a:rPr lang="en-US" dirty="0" smtClean="0"/>
              <a:t>What does it mean?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Freedom of speech doesn’t give a person the right to shout “fire” in a crowded theater (Oliver Wendell Holmes). Nor should it give con artists the right to promote health frauds through ads in print or on the air. Yet health fraud lives and thrives . . . because of successful advertising. </a:t>
            </a:r>
          </a:p>
          <a:p>
            <a:endParaRPr lang="en-US" dirty="0"/>
          </a:p>
          <a:p>
            <a:r>
              <a:rPr lang="en-US" dirty="0" smtClean="0"/>
              <a:t>Roger Miller </a:t>
            </a:r>
            <a:endParaRPr lang="en-US" dirty="0"/>
          </a:p>
        </p:txBody>
      </p:sp>
      <p:sp>
        <p:nvSpPr>
          <p:cNvPr id="2" name="Title 1"/>
          <p:cNvSpPr>
            <a:spLocks noGrp="1"/>
          </p:cNvSpPr>
          <p:nvPr>
            <p:ph type="title"/>
          </p:nvPr>
        </p:nvSpPr>
        <p:spPr/>
        <p:txBody>
          <a:bodyPr/>
          <a:lstStyle/>
          <a:p>
            <a:r>
              <a:rPr lang="en-US" dirty="0" smtClean="0"/>
              <a:t>What does it mean?</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66</TotalTime>
  <Words>559</Words>
  <Application>Microsoft Office PowerPoint</Application>
  <PresentationFormat>On-screen Show (4:3)</PresentationFormat>
  <Paragraphs>71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6.PCH.2 Analyze Health Claims and Products</vt:lpstr>
      <vt:lpstr>Slide 2</vt:lpstr>
      <vt:lpstr>Federal Trade Commission</vt:lpstr>
      <vt:lpstr>Slide 4</vt:lpstr>
      <vt:lpstr>Slide 5</vt:lpstr>
      <vt:lpstr>What does it mean?</vt:lpstr>
      <vt:lpstr>What does it mean?</vt:lpstr>
      <vt:lpstr>What does it mean?</vt:lpstr>
      <vt:lpstr>What does it mean?</vt:lpstr>
      <vt:lpstr>Slide 10</vt:lpstr>
      <vt:lpstr>Reliable Websites</vt:lpstr>
      <vt:lpstr>Homework</vt:lpstr>
    </vt:vector>
  </TitlesOfParts>
  <Company>Charlotte Mecklenburg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6.PCH.2 Analyze Health Claims and Products</dc:title>
  <dc:creator>carolynd.conley</dc:creator>
  <cp:lastModifiedBy>carolynd.conley</cp:lastModifiedBy>
  <cp:revision>7</cp:revision>
  <dcterms:created xsi:type="dcterms:W3CDTF">2014-09-23T12:16:23Z</dcterms:created>
  <dcterms:modified xsi:type="dcterms:W3CDTF">2014-09-23T13:22:51Z</dcterms:modified>
</cp:coreProperties>
</file>