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62" r:id="rId4"/>
    <p:sldId id="264" r:id="rId5"/>
    <p:sldId id="257" r:id="rId6"/>
    <p:sldId id="258" r:id="rId7"/>
    <p:sldId id="260" r:id="rId8"/>
    <p:sldId id="267" r:id="rId9"/>
    <p:sldId id="277" r:id="rId10"/>
    <p:sldId id="263" r:id="rId11"/>
    <p:sldId id="278" r:id="rId12"/>
    <p:sldId id="279" r:id="rId13"/>
    <p:sldId id="274" r:id="rId14"/>
    <p:sldId id="266" r:id="rId15"/>
    <p:sldId id="275" r:id="rId16"/>
    <p:sldId id="268" r:id="rId17"/>
    <p:sldId id="273" r:id="rId18"/>
    <p:sldId id="272" r:id="rId19"/>
    <p:sldId id="269" r:id="rId20"/>
    <p:sldId id="270"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34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04" y="-3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7/10/12</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7/10/12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7/10/12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7/10/12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7/10/12</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7/10/12</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7/10/12</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646171"/>
            <a:ext cx="6011387" cy="3199738"/>
          </a:xfrm>
        </p:spPr>
        <p:txBody>
          <a:bodyPr>
            <a:normAutofit fontScale="90000"/>
          </a:bodyPr>
          <a:lstStyle/>
          <a:p>
            <a:r>
              <a:rPr lang="en-US" dirty="0" smtClean="0"/>
              <a:t>Predicting and Avoiding Conflict </a:t>
            </a:r>
            <a:br>
              <a:rPr lang="en-US" dirty="0" smtClean="0"/>
            </a:br>
            <a:r>
              <a:rPr lang="en-US" dirty="0" smtClean="0"/>
              <a:t>&amp; </a:t>
            </a:r>
            <a:br>
              <a:rPr lang="en-US" dirty="0" smtClean="0"/>
            </a:br>
            <a:r>
              <a:rPr lang="en-US" dirty="0" smtClean="0"/>
              <a:t>Nonviolent Conflict Resolution</a:t>
            </a:r>
            <a:endParaRPr lang="en-US" dirty="0"/>
          </a:p>
        </p:txBody>
      </p:sp>
    </p:spTree>
    <p:extLst>
      <p:ext uri="{BB962C8B-B14F-4D97-AF65-F5344CB8AC3E}">
        <p14:creationId xmlns:p14="http://schemas.microsoft.com/office/powerpoint/2010/main" val="15865148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Avoidance</a:t>
            </a:r>
            <a:endParaRPr lang="en-US" dirty="0"/>
          </a:p>
        </p:txBody>
      </p:sp>
      <p:sp>
        <p:nvSpPr>
          <p:cNvPr id="3" name="Content Placeholder 2"/>
          <p:cNvSpPr>
            <a:spLocks noGrp="1"/>
          </p:cNvSpPr>
          <p:nvPr>
            <p:ph idx="1"/>
          </p:nvPr>
        </p:nvSpPr>
        <p:spPr>
          <a:xfrm>
            <a:off x="1463040" y="2119257"/>
            <a:ext cx="2418015" cy="3603812"/>
          </a:xfrm>
        </p:spPr>
        <p:txBody>
          <a:bodyPr>
            <a:normAutofit/>
          </a:bodyPr>
          <a:lstStyle/>
          <a:p>
            <a:pPr marL="0" indent="0">
              <a:buNone/>
            </a:pPr>
            <a:r>
              <a:rPr lang="en-US" dirty="0" smtClean="0"/>
              <a:t>Does not mean ignoring a problem when conflict arises or pretending conflict does not exist.</a:t>
            </a:r>
          </a:p>
        </p:txBody>
      </p:sp>
      <p:pic>
        <p:nvPicPr>
          <p:cNvPr id="4" name="Picture 3"/>
          <p:cNvPicPr>
            <a:picLocks noChangeAspect="1"/>
          </p:cNvPicPr>
          <p:nvPr/>
        </p:nvPicPr>
        <p:blipFill>
          <a:blip r:embed="rId2"/>
          <a:stretch>
            <a:fillRect/>
          </a:stretch>
        </p:blipFill>
        <p:spPr>
          <a:xfrm>
            <a:off x="4375006" y="2020067"/>
            <a:ext cx="4077721" cy="4211806"/>
          </a:xfrm>
          <a:prstGeom prst="rect">
            <a:avLst/>
          </a:prstGeom>
        </p:spPr>
      </p:pic>
    </p:spTree>
    <p:extLst>
      <p:ext uri="{BB962C8B-B14F-4D97-AF65-F5344CB8AC3E}">
        <p14:creationId xmlns:p14="http://schemas.microsoft.com/office/powerpoint/2010/main" val="37928712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Conflict</a:t>
            </a:r>
            <a:endParaRPr lang="en-US" dirty="0"/>
          </a:p>
        </p:txBody>
      </p:sp>
      <p:pic>
        <p:nvPicPr>
          <p:cNvPr id="6" name="Content Placeholder 5"/>
          <p:cNvPicPr>
            <a:picLocks noGrp="1" noChangeAspect="1"/>
          </p:cNvPicPr>
          <p:nvPr>
            <p:ph sz="quarter" idx="13"/>
          </p:nvPr>
        </p:nvPicPr>
        <p:blipFill>
          <a:blip r:embed="rId2"/>
          <a:srcRect l="12996" r="12996"/>
          <a:stretch>
            <a:fillRect/>
          </a:stretch>
        </p:blipFill>
        <p:spPr/>
      </p:pic>
      <p:sp>
        <p:nvSpPr>
          <p:cNvPr id="10" name="Content Placeholder 9"/>
          <p:cNvSpPr>
            <a:spLocks noGrp="1"/>
          </p:cNvSpPr>
          <p:nvPr>
            <p:ph sz="quarter" idx="14"/>
          </p:nvPr>
        </p:nvSpPr>
        <p:spPr>
          <a:xfrm>
            <a:off x="4859868" y="2119313"/>
            <a:ext cx="3200400" cy="3788526"/>
          </a:xfrm>
        </p:spPr>
        <p:txBody>
          <a:bodyPr>
            <a:normAutofit/>
          </a:bodyPr>
          <a:lstStyle/>
          <a:p>
            <a:r>
              <a:rPr lang="en-US" dirty="0" smtClean="0"/>
              <a:t>If you can predict conflict, you can often avoid unnecessary arguments.</a:t>
            </a:r>
          </a:p>
          <a:p>
            <a:pPr marL="0" indent="0">
              <a:buNone/>
            </a:pPr>
            <a:endParaRPr lang="en-US" dirty="0" smtClean="0"/>
          </a:p>
          <a:p>
            <a:r>
              <a:rPr lang="en-US" dirty="0" smtClean="0"/>
              <a:t>Avoid </a:t>
            </a:r>
            <a:r>
              <a:rPr lang="en-US" dirty="0"/>
              <a:t>known triggers of conflicts with </a:t>
            </a:r>
            <a:r>
              <a:rPr lang="en-US" dirty="0" smtClean="0"/>
              <a:t>others.</a:t>
            </a:r>
            <a:endParaRPr lang="en-US" dirty="0"/>
          </a:p>
          <a:p>
            <a:endParaRPr lang="en-US" dirty="0"/>
          </a:p>
        </p:txBody>
      </p:sp>
    </p:spTree>
    <p:extLst>
      <p:ext uri="{BB962C8B-B14F-4D97-AF65-F5344CB8AC3E}">
        <p14:creationId xmlns:p14="http://schemas.microsoft.com/office/powerpoint/2010/main" val="12387138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Conflict Avoidance Strategies</a:t>
            </a:r>
            <a:endParaRPr lang="en-US" dirty="0"/>
          </a:p>
        </p:txBody>
      </p:sp>
      <p:sp>
        <p:nvSpPr>
          <p:cNvPr id="3" name="Content Placeholder 2"/>
          <p:cNvSpPr>
            <a:spLocks noGrp="1"/>
          </p:cNvSpPr>
          <p:nvPr>
            <p:ph idx="1"/>
          </p:nvPr>
        </p:nvSpPr>
        <p:spPr>
          <a:xfrm>
            <a:off x="1463040" y="1946061"/>
            <a:ext cx="6597228" cy="4300748"/>
          </a:xfrm>
        </p:spPr>
        <p:txBody>
          <a:bodyPr>
            <a:normAutofit/>
          </a:bodyPr>
          <a:lstStyle/>
          <a:p>
            <a:r>
              <a:rPr lang="en-US" dirty="0" smtClean="0"/>
              <a:t>Change the subject or walk away if a conflict is building but is unnecessary.</a:t>
            </a:r>
            <a:endParaRPr lang="en-US" dirty="0"/>
          </a:p>
          <a:p>
            <a:r>
              <a:rPr lang="en-US" dirty="0" smtClean="0"/>
              <a:t>Avoid placing yourself in a situation (e.g., with certain people or at a particular location) known to create conflict.</a:t>
            </a:r>
          </a:p>
          <a:p>
            <a:r>
              <a:rPr lang="en-US" dirty="0" smtClean="0"/>
              <a:t>Carefully and respectfully construct your expression of thoughts and opinions to avoid offending others, making them feel threatened, or placed in a defensive position.</a:t>
            </a:r>
          </a:p>
          <a:p>
            <a:pPr marL="0" indent="0">
              <a:buNone/>
            </a:pPr>
            <a:endParaRPr lang="en-US" dirty="0" smtClean="0"/>
          </a:p>
        </p:txBody>
      </p:sp>
    </p:spTree>
    <p:extLst>
      <p:ext uri="{BB962C8B-B14F-4D97-AF65-F5344CB8AC3E}">
        <p14:creationId xmlns:p14="http://schemas.microsoft.com/office/powerpoint/2010/main" val="42537240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Conflict Resolution</a:t>
            </a:r>
          </a:p>
        </p:txBody>
      </p:sp>
      <p:sp>
        <p:nvSpPr>
          <p:cNvPr id="6" name="Rectangle 5"/>
          <p:cNvSpPr/>
          <p:nvPr/>
        </p:nvSpPr>
        <p:spPr>
          <a:xfrm>
            <a:off x="998823" y="2197581"/>
            <a:ext cx="3272548" cy="4031873"/>
          </a:xfrm>
          <a:prstGeom prst="rect">
            <a:avLst/>
          </a:prstGeom>
        </p:spPr>
        <p:txBody>
          <a:bodyPr wrap="square">
            <a:spAutoFit/>
          </a:bodyPr>
          <a:lstStyle/>
          <a:p>
            <a:r>
              <a:rPr lang="en-US" sz="3200" dirty="0"/>
              <a:t>When you feel angry, walk away from the situation and take time to plan a </a:t>
            </a:r>
            <a:r>
              <a:rPr lang="en-US" sz="3200" dirty="0" smtClean="0"/>
              <a:t>thoughtful, rationale, and respectful </a:t>
            </a:r>
            <a:r>
              <a:rPr lang="en-US" sz="3200" dirty="0"/>
              <a:t>response.</a:t>
            </a:r>
          </a:p>
        </p:txBody>
      </p:sp>
      <p:pic>
        <p:nvPicPr>
          <p:cNvPr id="8" name="Picture 7"/>
          <p:cNvPicPr>
            <a:picLocks noChangeAspect="1"/>
          </p:cNvPicPr>
          <p:nvPr/>
        </p:nvPicPr>
        <p:blipFill>
          <a:blip r:embed="rId2"/>
          <a:stretch>
            <a:fillRect/>
          </a:stretch>
        </p:blipFill>
        <p:spPr>
          <a:xfrm>
            <a:off x="4430776" y="2061719"/>
            <a:ext cx="3821892" cy="3810000"/>
          </a:xfrm>
          <a:prstGeom prst="rect">
            <a:avLst/>
          </a:prstGeom>
        </p:spPr>
      </p:pic>
    </p:spTree>
    <p:extLst>
      <p:ext uri="{BB962C8B-B14F-4D97-AF65-F5344CB8AC3E}">
        <p14:creationId xmlns:p14="http://schemas.microsoft.com/office/powerpoint/2010/main" val="4043109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Tips for Conflict Resolution</a:t>
            </a:r>
            <a:endParaRPr lang="en-US" dirty="0"/>
          </a:p>
        </p:txBody>
      </p:sp>
      <p:sp>
        <p:nvSpPr>
          <p:cNvPr id="3" name="Content Placeholder 2"/>
          <p:cNvSpPr>
            <a:spLocks noGrp="1"/>
          </p:cNvSpPr>
          <p:nvPr>
            <p:ph idx="1"/>
          </p:nvPr>
        </p:nvSpPr>
        <p:spPr>
          <a:xfrm>
            <a:off x="866600" y="2061525"/>
            <a:ext cx="3674147" cy="4096482"/>
          </a:xfrm>
        </p:spPr>
        <p:txBody>
          <a:bodyPr>
            <a:normAutofit/>
          </a:bodyPr>
          <a:lstStyle/>
          <a:p>
            <a:r>
              <a:rPr lang="en-US" dirty="0" smtClean="0"/>
              <a:t>Address the conflict or problem, don’t insult or disrespect the other person involved.</a:t>
            </a:r>
          </a:p>
          <a:p>
            <a:pPr marL="0" indent="0">
              <a:buNone/>
            </a:pPr>
            <a:endParaRPr lang="en-US" dirty="0" smtClean="0"/>
          </a:p>
          <a:p>
            <a:r>
              <a:rPr lang="en-US" dirty="0" smtClean="0"/>
              <a:t>Use assertive not aggressive communication skills.</a:t>
            </a:r>
          </a:p>
        </p:txBody>
      </p:sp>
      <p:pic>
        <p:nvPicPr>
          <p:cNvPr id="4" name="Picture 3"/>
          <p:cNvPicPr>
            <a:picLocks noChangeAspect="1"/>
          </p:cNvPicPr>
          <p:nvPr/>
        </p:nvPicPr>
        <p:blipFill>
          <a:blip r:embed="rId2"/>
          <a:stretch>
            <a:fillRect/>
          </a:stretch>
        </p:blipFill>
        <p:spPr>
          <a:xfrm>
            <a:off x="4399060" y="2212507"/>
            <a:ext cx="3867429" cy="3101678"/>
          </a:xfrm>
          <a:prstGeom prst="rect">
            <a:avLst/>
          </a:prstGeom>
        </p:spPr>
      </p:pic>
    </p:spTree>
    <p:extLst>
      <p:ext uri="{BB962C8B-B14F-4D97-AF65-F5344CB8AC3E}">
        <p14:creationId xmlns:p14="http://schemas.microsoft.com/office/powerpoint/2010/main" val="19035731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Conflict Resolution</a:t>
            </a:r>
          </a:p>
        </p:txBody>
      </p:sp>
      <p:sp>
        <p:nvSpPr>
          <p:cNvPr id="3" name="Content Placeholder 2"/>
          <p:cNvSpPr>
            <a:spLocks noGrp="1"/>
          </p:cNvSpPr>
          <p:nvPr>
            <p:ph idx="1"/>
          </p:nvPr>
        </p:nvSpPr>
        <p:spPr>
          <a:xfrm>
            <a:off x="1212921" y="2119257"/>
            <a:ext cx="3327820" cy="3603812"/>
          </a:xfrm>
        </p:spPr>
        <p:txBody>
          <a:bodyPr>
            <a:normAutofit lnSpcReduction="10000"/>
          </a:bodyPr>
          <a:lstStyle/>
          <a:p>
            <a:r>
              <a:rPr lang="en-US" dirty="0"/>
              <a:t>Accept that others may have different opinions or beliefs.</a:t>
            </a:r>
          </a:p>
          <a:p>
            <a:r>
              <a:rPr lang="en-US" dirty="0"/>
              <a:t>Accept that </a:t>
            </a:r>
            <a:r>
              <a:rPr lang="en-US" dirty="0" smtClean="0"/>
              <a:t>resolution does </a:t>
            </a:r>
            <a:r>
              <a:rPr lang="en-US" dirty="0"/>
              <a:t>not mean that one has to win or </a:t>
            </a:r>
            <a:r>
              <a:rPr lang="en-US" dirty="0" smtClean="0"/>
              <a:t>lose</a:t>
            </a:r>
            <a:r>
              <a:rPr lang="en-US" dirty="0"/>
              <a:t>, work toward a </a:t>
            </a:r>
            <a:r>
              <a:rPr lang="en-US" dirty="0" smtClean="0"/>
              <a:t>solution </a:t>
            </a:r>
            <a:r>
              <a:rPr lang="en-US" dirty="0"/>
              <a:t>where all can have some needs met.</a:t>
            </a:r>
          </a:p>
          <a:p>
            <a:endParaRPr lang="en-US" dirty="0"/>
          </a:p>
        </p:txBody>
      </p:sp>
      <p:pic>
        <p:nvPicPr>
          <p:cNvPr id="4" name="Picture 3"/>
          <p:cNvPicPr>
            <a:picLocks noChangeAspect="1"/>
          </p:cNvPicPr>
          <p:nvPr/>
        </p:nvPicPr>
        <p:blipFill>
          <a:blip r:embed="rId2"/>
          <a:stretch>
            <a:fillRect/>
          </a:stretch>
        </p:blipFill>
        <p:spPr>
          <a:xfrm>
            <a:off x="4565650" y="2141669"/>
            <a:ext cx="3568700" cy="3581400"/>
          </a:xfrm>
          <a:prstGeom prst="rect">
            <a:avLst/>
          </a:prstGeom>
        </p:spPr>
      </p:pic>
    </p:spTree>
    <p:extLst>
      <p:ext uri="{BB962C8B-B14F-4D97-AF65-F5344CB8AC3E}">
        <p14:creationId xmlns:p14="http://schemas.microsoft.com/office/powerpoint/2010/main" val="8128197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2874"/>
            <a:ext cx="6965245" cy="1202485"/>
          </a:xfrm>
        </p:spPr>
        <p:txBody>
          <a:bodyPr>
            <a:normAutofit/>
          </a:bodyPr>
          <a:lstStyle/>
          <a:p>
            <a:r>
              <a:rPr lang="en-US" sz="3500" dirty="0" smtClean="0"/>
              <a:t>Strategies for Resolving Conflict</a:t>
            </a:r>
            <a:endParaRPr lang="en-US" sz="3500" dirty="0"/>
          </a:p>
        </p:txBody>
      </p:sp>
      <p:sp>
        <p:nvSpPr>
          <p:cNvPr id="3" name="Content Placeholder 2"/>
          <p:cNvSpPr>
            <a:spLocks noGrp="1"/>
          </p:cNvSpPr>
          <p:nvPr>
            <p:ph idx="1"/>
          </p:nvPr>
        </p:nvSpPr>
        <p:spPr>
          <a:xfrm>
            <a:off x="1578480" y="4887920"/>
            <a:ext cx="6425523" cy="1385549"/>
          </a:xfrm>
        </p:spPr>
        <p:txBody>
          <a:bodyPr>
            <a:normAutofit/>
          </a:bodyPr>
          <a:lstStyle/>
          <a:p>
            <a:pPr marL="0" indent="0">
              <a:buNone/>
            </a:pPr>
            <a:r>
              <a:rPr lang="en-US" dirty="0" smtClean="0"/>
              <a:t>Allow an opportunity for each person to share his/her perceptions and feelings and what he/she wants or needs to resolve the conflict.</a:t>
            </a:r>
          </a:p>
        </p:txBody>
      </p:sp>
      <p:pic>
        <p:nvPicPr>
          <p:cNvPr id="5" name="Picture 4"/>
          <p:cNvPicPr>
            <a:picLocks noChangeAspect="1"/>
          </p:cNvPicPr>
          <p:nvPr/>
        </p:nvPicPr>
        <p:blipFill>
          <a:blip r:embed="rId2"/>
          <a:stretch>
            <a:fillRect/>
          </a:stretch>
        </p:blipFill>
        <p:spPr>
          <a:xfrm>
            <a:off x="2174932" y="1695891"/>
            <a:ext cx="4841761" cy="3211372"/>
          </a:xfrm>
          <a:prstGeom prst="rect">
            <a:avLst/>
          </a:prstGeom>
        </p:spPr>
      </p:pic>
    </p:spTree>
    <p:extLst>
      <p:ext uri="{BB962C8B-B14F-4D97-AF65-F5344CB8AC3E}">
        <p14:creationId xmlns:p14="http://schemas.microsoft.com/office/powerpoint/2010/main" val="21600564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2874"/>
            <a:ext cx="6965245" cy="1202485"/>
          </a:xfrm>
        </p:spPr>
        <p:txBody>
          <a:bodyPr>
            <a:normAutofit/>
          </a:bodyPr>
          <a:lstStyle/>
          <a:p>
            <a:r>
              <a:rPr lang="en-US" sz="3500" dirty="0" smtClean="0"/>
              <a:t>Strategies for Resolving Conflict</a:t>
            </a:r>
            <a:endParaRPr lang="en-US" sz="3500" dirty="0"/>
          </a:p>
        </p:txBody>
      </p:sp>
      <p:sp>
        <p:nvSpPr>
          <p:cNvPr id="3" name="Content Placeholder 2"/>
          <p:cNvSpPr>
            <a:spLocks noGrp="1"/>
          </p:cNvSpPr>
          <p:nvPr>
            <p:ph idx="1"/>
          </p:nvPr>
        </p:nvSpPr>
        <p:spPr>
          <a:xfrm>
            <a:off x="1578480" y="4887920"/>
            <a:ext cx="6425523" cy="1385549"/>
          </a:xfrm>
        </p:spPr>
        <p:txBody>
          <a:bodyPr>
            <a:normAutofit fontScale="85000" lnSpcReduction="10000"/>
          </a:bodyPr>
          <a:lstStyle/>
          <a:p>
            <a:pPr marL="0" indent="0">
              <a:buNone/>
            </a:pPr>
            <a:r>
              <a:rPr lang="en-US" dirty="0" smtClean="0"/>
              <a:t>LISTEN - Listen to learn and understand the perspective of others. Listen to the words and understand the complete message they are sending. Ask clarifying questions to make sure you understand what they are saying.</a:t>
            </a:r>
          </a:p>
        </p:txBody>
      </p:sp>
      <p:pic>
        <p:nvPicPr>
          <p:cNvPr id="5" name="Picture 4"/>
          <p:cNvPicPr>
            <a:picLocks noChangeAspect="1"/>
          </p:cNvPicPr>
          <p:nvPr/>
        </p:nvPicPr>
        <p:blipFill>
          <a:blip r:embed="rId2"/>
          <a:stretch>
            <a:fillRect/>
          </a:stretch>
        </p:blipFill>
        <p:spPr>
          <a:xfrm>
            <a:off x="2174932" y="1695891"/>
            <a:ext cx="4841761" cy="3211372"/>
          </a:xfrm>
          <a:prstGeom prst="rect">
            <a:avLst/>
          </a:prstGeom>
        </p:spPr>
      </p:pic>
    </p:spTree>
    <p:extLst>
      <p:ext uri="{BB962C8B-B14F-4D97-AF65-F5344CB8AC3E}">
        <p14:creationId xmlns:p14="http://schemas.microsoft.com/office/powerpoint/2010/main" val="42498764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81" y="663630"/>
            <a:ext cx="7117488" cy="1202485"/>
          </a:xfrm>
        </p:spPr>
        <p:txBody>
          <a:bodyPr>
            <a:normAutofit/>
          </a:bodyPr>
          <a:lstStyle/>
          <a:p>
            <a:r>
              <a:rPr lang="en-US" sz="3800" dirty="0"/>
              <a:t>Strategies for Resolving Conflict</a:t>
            </a:r>
          </a:p>
        </p:txBody>
      </p:sp>
      <p:pic>
        <p:nvPicPr>
          <p:cNvPr id="6" name="Content Placeholder 5"/>
          <p:cNvPicPr>
            <a:picLocks noGrp="1" noChangeAspect="1"/>
          </p:cNvPicPr>
          <p:nvPr>
            <p:ph idx="1"/>
          </p:nvPr>
        </p:nvPicPr>
        <p:blipFill>
          <a:blip r:embed="rId2"/>
          <a:srcRect l="2460" r="2460"/>
          <a:stretch>
            <a:fillRect/>
          </a:stretch>
        </p:blipFill>
        <p:spPr>
          <a:xfrm>
            <a:off x="1095023" y="2020067"/>
            <a:ext cx="3403600" cy="3603625"/>
          </a:xfrm>
        </p:spPr>
      </p:pic>
      <p:sp>
        <p:nvSpPr>
          <p:cNvPr id="7" name="TextBox 6"/>
          <p:cNvSpPr txBox="1"/>
          <p:nvPr/>
        </p:nvSpPr>
        <p:spPr>
          <a:xfrm>
            <a:off x="4840580" y="1965782"/>
            <a:ext cx="3432793" cy="4093428"/>
          </a:xfrm>
          <a:prstGeom prst="rect">
            <a:avLst/>
          </a:prstGeom>
          <a:noFill/>
        </p:spPr>
        <p:txBody>
          <a:bodyPr wrap="square" rtlCol="0">
            <a:spAutoFit/>
          </a:bodyPr>
          <a:lstStyle/>
          <a:p>
            <a:pPr lvl="0">
              <a:spcBef>
                <a:spcPct val="20000"/>
              </a:spcBef>
              <a:buClr>
                <a:srgbClr val="AA2B1E"/>
              </a:buClr>
              <a:buSzPct val="85000"/>
            </a:pPr>
            <a:r>
              <a:rPr lang="en-US" sz="2600" dirty="0">
                <a:solidFill>
                  <a:prstClr val="black"/>
                </a:solidFill>
              </a:rPr>
              <a:t>Encourage participation from all involved in the conflict </a:t>
            </a:r>
            <a:r>
              <a:rPr lang="en-US" sz="2600" dirty="0" smtClean="0">
                <a:solidFill>
                  <a:prstClr val="black"/>
                </a:solidFill>
              </a:rPr>
              <a:t>and limit the discussion to ONLY those directly involved in the conflict, unless a teacher, parent, or impartial adult is needed.</a:t>
            </a:r>
            <a:endParaRPr lang="en-US" sz="2600" dirty="0"/>
          </a:p>
        </p:txBody>
      </p:sp>
    </p:spTree>
    <p:extLst>
      <p:ext uri="{BB962C8B-B14F-4D97-AF65-F5344CB8AC3E}">
        <p14:creationId xmlns:p14="http://schemas.microsoft.com/office/powerpoint/2010/main" val="21747189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Strategies for Resolving Conflict</a:t>
            </a:r>
          </a:p>
        </p:txBody>
      </p:sp>
      <p:sp>
        <p:nvSpPr>
          <p:cNvPr id="3" name="Content Placeholder 2"/>
          <p:cNvSpPr>
            <a:spLocks noGrp="1"/>
          </p:cNvSpPr>
          <p:nvPr>
            <p:ph idx="1"/>
          </p:nvPr>
        </p:nvSpPr>
        <p:spPr>
          <a:xfrm>
            <a:off x="904300" y="1849843"/>
            <a:ext cx="3559474" cy="4519846"/>
          </a:xfrm>
        </p:spPr>
        <p:txBody>
          <a:bodyPr>
            <a:normAutofit fontScale="92500" lnSpcReduction="20000"/>
          </a:bodyPr>
          <a:lstStyle/>
          <a:p>
            <a:r>
              <a:rPr lang="en-US" dirty="0"/>
              <a:t>A</a:t>
            </a:r>
            <a:r>
              <a:rPr lang="en-US" dirty="0" smtClean="0"/>
              <a:t>void </a:t>
            </a:r>
            <a:r>
              <a:rPr lang="en-US" dirty="0"/>
              <a:t>blaming or attacking others</a:t>
            </a:r>
            <a:r>
              <a:rPr lang="en-US" dirty="0" smtClean="0"/>
              <a:t>.</a:t>
            </a:r>
          </a:p>
          <a:p>
            <a:endParaRPr lang="en-US" dirty="0"/>
          </a:p>
          <a:p>
            <a:r>
              <a:rPr lang="en-US" dirty="0"/>
              <a:t>Use “I-statements” to share personal opinions or </a:t>
            </a:r>
            <a:r>
              <a:rPr lang="en-US" dirty="0" smtClean="0"/>
              <a:t>thoughts.</a:t>
            </a:r>
          </a:p>
          <a:p>
            <a:pPr lvl="1"/>
            <a:r>
              <a:rPr lang="en-US" dirty="0" smtClean="0"/>
              <a:t>Use “I” to describe how you feel or share your concerns.</a:t>
            </a:r>
          </a:p>
          <a:p>
            <a:pPr lvl="1"/>
            <a:r>
              <a:rPr lang="en-US" dirty="0" smtClean="0"/>
              <a:t>Refer to the behavior not the person.</a:t>
            </a:r>
          </a:p>
          <a:p>
            <a:pPr lvl="1"/>
            <a:r>
              <a:rPr lang="en-US" dirty="0" smtClean="0"/>
              <a:t>State how the behavior affects you.</a:t>
            </a:r>
          </a:p>
          <a:p>
            <a:pPr lvl="1"/>
            <a:r>
              <a:rPr lang="en-US" dirty="0" smtClean="0"/>
              <a:t>State what needs to happen.</a:t>
            </a:r>
            <a:endParaRPr lang="en-US" dirty="0"/>
          </a:p>
          <a:p>
            <a:endParaRPr lang="en-US" dirty="0"/>
          </a:p>
        </p:txBody>
      </p:sp>
      <p:pic>
        <p:nvPicPr>
          <p:cNvPr id="4" name="Picture 3"/>
          <p:cNvPicPr>
            <a:picLocks noChangeAspect="1"/>
          </p:cNvPicPr>
          <p:nvPr/>
        </p:nvPicPr>
        <p:blipFill>
          <a:blip r:embed="rId2"/>
          <a:stretch>
            <a:fillRect/>
          </a:stretch>
        </p:blipFill>
        <p:spPr>
          <a:xfrm>
            <a:off x="4463773" y="1849843"/>
            <a:ext cx="3784731" cy="4115325"/>
          </a:xfrm>
          <a:prstGeom prst="rect">
            <a:avLst/>
          </a:prstGeom>
        </p:spPr>
      </p:pic>
      <p:sp>
        <p:nvSpPr>
          <p:cNvPr id="6" name="&quot;No&quot; Symbol 5"/>
          <p:cNvSpPr/>
          <p:nvPr/>
        </p:nvSpPr>
        <p:spPr>
          <a:xfrm>
            <a:off x="4463773" y="2181685"/>
            <a:ext cx="3553598" cy="3541384"/>
          </a:xfrm>
          <a:prstGeom prst="noSmoking">
            <a:avLst/>
          </a:prstGeom>
          <a:solidFill>
            <a:srgbClr val="FF0000">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3700906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of the following are potential sources of conflict?</a:t>
            </a:r>
            <a:endParaRPr lang="en-US" dirty="0"/>
          </a:p>
        </p:txBody>
      </p:sp>
      <p:sp>
        <p:nvSpPr>
          <p:cNvPr id="4" name="TextBox 3"/>
          <p:cNvSpPr txBox="1"/>
          <p:nvPr/>
        </p:nvSpPr>
        <p:spPr>
          <a:xfrm>
            <a:off x="1095023" y="2771103"/>
            <a:ext cx="1754594" cy="369332"/>
          </a:xfrm>
          <a:prstGeom prst="rect">
            <a:avLst/>
          </a:prstGeom>
          <a:noFill/>
        </p:spPr>
        <p:txBody>
          <a:bodyPr wrap="none" rtlCol="0">
            <a:spAutoFit/>
          </a:bodyPr>
          <a:lstStyle/>
          <a:p>
            <a:r>
              <a:rPr lang="en-US" dirty="0" smtClean="0"/>
              <a:t>Aggressive Tone</a:t>
            </a:r>
            <a:endParaRPr lang="en-US" dirty="0"/>
          </a:p>
        </p:txBody>
      </p:sp>
      <p:sp>
        <p:nvSpPr>
          <p:cNvPr id="5" name="TextBox 4"/>
          <p:cNvSpPr txBox="1"/>
          <p:nvPr/>
        </p:nvSpPr>
        <p:spPr>
          <a:xfrm>
            <a:off x="4539989" y="3348417"/>
            <a:ext cx="2478563" cy="369332"/>
          </a:xfrm>
          <a:prstGeom prst="rect">
            <a:avLst/>
          </a:prstGeom>
          <a:noFill/>
        </p:spPr>
        <p:txBody>
          <a:bodyPr wrap="none" rtlCol="0">
            <a:spAutoFit/>
          </a:bodyPr>
          <a:lstStyle/>
          <a:p>
            <a:r>
              <a:rPr lang="en-US" dirty="0" smtClean="0"/>
              <a:t>Disrespectful Language</a:t>
            </a:r>
            <a:endParaRPr lang="en-US" dirty="0"/>
          </a:p>
        </p:txBody>
      </p:sp>
      <p:sp>
        <p:nvSpPr>
          <p:cNvPr id="6" name="TextBox 5"/>
          <p:cNvSpPr txBox="1"/>
          <p:nvPr/>
        </p:nvSpPr>
        <p:spPr>
          <a:xfrm>
            <a:off x="4136686" y="2597910"/>
            <a:ext cx="1642585" cy="369332"/>
          </a:xfrm>
          <a:prstGeom prst="rect">
            <a:avLst/>
          </a:prstGeom>
          <a:noFill/>
        </p:spPr>
        <p:txBody>
          <a:bodyPr wrap="none" rtlCol="0">
            <a:spAutoFit/>
          </a:bodyPr>
          <a:lstStyle/>
          <a:p>
            <a:r>
              <a:rPr lang="en-US" dirty="0" smtClean="0"/>
              <a:t>Common Traits</a:t>
            </a:r>
            <a:endParaRPr lang="en-US" dirty="0"/>
          </a:p>
        </p:txBody>
      </p:sp>
      <p:sp>
        <p:nvSpPr>
          <p:cNvPr id="7" name="TextBox 6"/>
          <p:cNvSpPr txBox="1"/>
          <p:nvPr/>
        </p:nvSpPr>
        <p:spPr>
          <a:xfrm>
            <a:off x="2753415" y="4383510"/>
            <a:ext cx="2351425" cy="369332"/>
          </a:xfrm>
          <a:prstGeom prst="rect">
            <a:avLst/>
          </a:prstGeom>
          <a:noFill/>
        </p:spPr>
        <p:txBody>
          <a:bodyPr wrap="none" rtlCol="0">
            <a:spAutoFit/>
          </a:bodyPr>
          <a:lstStyle/>
          <a:p>
            <a:r>
              <a:rPr lang="en-US" dirty="0" smtClean="0"/>
              <a:t>Differences of Opinion</a:t>
            </a:r>
            <a:endParaRPr lang="en-US" dirty="0"/>
          </a:p>
        </p:txBody>
      </p:sp>
      <p:sp>
        <p:nvSpPr>
          <p:cNvPr id="8" name="TextBox 7"/>
          <p:cNvSpPr txBox="1"/>
          <p:nvPr/>
        </p:nvSpPr>
        <p:spPr>
          <a:xfrm>
            <a:off x="6310851" y="2771103"/>
            <a:ext cx="1324151" cy="369332"/>
          </a:xfrm>
          <a:prstGeom prst="rect">
            <a:avLst/>
          </a:prstGeom>
          <a:noFill/>
        </p:spPr>
        <p:txBody>
          <a:bodyPr wrap="none" rtlCol="0">
            <a:spAutoFit/>
          </a:bodyPr>
          <a:lstStyle/>
          <a:p>
            <a:r>
              <a:rPr lang="en-US" dirty="0" smtClean="0"/>
              <a:t>Alcohol Use</a:t>
            </a:r>
            <a:endParaRPr lang="en-US" dirty="0"/>
          </a:p>
        </p:txBody>
      </p:sp>
      <p:sp>
        <p:nvSpPr>
          <p:cNvPr id="10" name="TextBox 9"/>
          <p:cNvSpPr txBox="1"/>
          <p:nvPr/>
        </p:nvSpPr>
        <p:spPr>
          <a:xfrm>
            <a:off x="1531576" y="3644846"/>
            <a:ext cx="1956598" cy="369332"/>
          </a:xfrm>
          <a:prstGeom prst="rect">
            <a:avLst/>
          </a:prstGeom>
          <a:noFill/>
        </p:spPr>
        <p:txBody>
          <a:bodyPr wrap="none" rtlCol="0">
            <a:spAutoFit/>
          </a:bodyPr>
          <a:lstStyle/>
          <a:p>
            <a:r>
              <a:rPr lang="en-US" dirty="0" smtClean="0"/>
              <a:t>Effective Listening</a:t>
            </a:r>
            <a:endParaRPr lang="en-US" dirty="0"/>
          </a:p>
        </p:txBody>
      </p:sp>
      <p:sp>
        <p:nvSpPr>
          <p:cNvPr id="11" name="TextBox 10"/>
          <p:cNvSpPr txBox="1"/>
          <p:nvPr/>
        </p:nvSpPr>
        <p:spPr>
          <a:xfrm>
            <a:off x="2996580" y="3132664"/>
            <a:ext cx="1029436" cy="369332"/>
          </a:xfrm>
          <a:prstGeom prst="rect">
            <a:avLst/>
          </a:prstGeom>
          <a:noFill/>
        </p:spPr>
        <p:txBody>
          <a:bodyPr wrap="none" rtlCol="0">
            <a:spAutoFit/>
          </a:bodyPr>
          <a:lstStyle/>
          <a:p>
            <a:r>
              <a:rPr lang="en-US" dirty="0"/>
              <a:t>E</a:t>
            </a:r>
            <a:r>
              <a:rPr lang="en-US" dirty="0" smtClean="0"/>
              <a:t>mpathy</a:t>
            </a:r>
            <a:endParaRPr lang="en-US" dirty="0"/>
          </a:p>
        </p:txBody>
      </p:sp>
      <p:sp>
        <p:nvSpPr>
          <p:cNvPr id="12" name="TextBox 11"/>
          <p:cNvSpPr txBox="1"/>
          <p:nvPr/>
        </p:nvSpPr>
        <p:spPr>
          <a:xfrm>
            <a:off x="896643" y="5306840"/>
            <a:ext cx="3527904" cy="369332"/>
          </a:xfrm>
          <a:prstGeom prst="rect">
            <a:avLst/>
          </a:prstGeom>
          <a:noFill/>
        </p:spPr>
        <p:txBody>
          <a:bodyPr wrap="none" rtlCol="0">
            <a:spAutoFit/>
          </a:bodyPr>
          <a:lstStyle/>
          <a:p>
            <a:r>
              <a:rPr lang="en-US" dirty="0" smtClean="0"/>
              <a:t>Competition for Limited Resources</a:t>
            </a:r>
            <a:endParaRPr lang="en-US" dirty="0"/>
          </a:p>
        </p:txBody>
      </p:sp>
      <p:sp>
        <p:nvSpPr>
          <p:cNvPr id="13" name="TextBox 12"/>
          <p:cNvSpPr txBox="1"/>
          <p:nvPr/>
        </p:nvSpPr>
        <p:spPr>
          <a:xfrm>
            <a:off x="5637437" y="4214387"/>
            <a:ext cx="2215157" cy="369332"/>
          </a:xfrm>
          <a:prstGeom prst="rect">
            <a:avLst/>
          </a:prstGeom>
          <a:noFill/>
        </p:spPr>
        <p:txBody>
          <a:bodyPr wrap="none" rtlCol="0">
            <a:spAutoFit/>
          </a:bodyPr>
          <a:lstStyle/>
          <a:p>
            <a:r>
              <a:rPr lang="en-US" dirty="0" smtClean="0"/>
              <a:t>Poor Communication</a:t>
            </a:r>
            <a:endParaRPr lang="en-US" dirty="0"/>
          </a:p>
        </p:txBody>
      </p:sp>
      <p:sp>
        <p:nvSpPr>
          <p:cNvPr id="14" name="TextBox 13"/>
          <p:cNvSpPr txBox="1"/>
          <p:nvPr/>
        </p:nvSpPr>
        <p:spPr>
          <a:xfrm>
            <a:off x="4906302" y="5306840"/>
            <a:ext cx="1770963" cy="369332"/>
          </a:xfrm>
          <a:prstGeom prst="rect">
            <a:avLst/>
          </a:prstGeom>
          <a:noFill/>
        </p:spPr>
        <p:txBody>
          <a:bodyPr wrap="none" rtlCol="0">
            <a:spAutoFit/>
          </a:bodyPr>
          <a:lstStyle/>
          <a:p>
            <a:r>
              <a:rPr lang="en-US" dirty="0" smtClean="0"/>
              <a:t>Similar Opinions</a:t>
            </a:r>
            <a:endParaRPr lang="en-US" dirty="0"/>
          </a:p>
        </p:txBody>
      </p:sp>
    </p:spTree>
    <p:extLst>
      <p:ext uri="{BB962C8B-B14F-4D97-AF65-F5344CB8AC3E}">
        <p14:creationId xmlns:p14="http://schemas.microsoft.com/office/powerpoint/2010/main" val="4623805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Strategies for Resolving Conflict</a:t>
            </a:r>
          </a:p>
        </p:txBody>
      </p:sp>
      <p:sp>
        <p:nvSpPr>
          <p:cNvPr id="3" name="Content Placeholder 2"/>
          <p:cNvSpPr>
            <a:spLocks noGrp="1"/>
          </p:cNvSpPr>
          <p:nvPr>
            <p:ph idx="1"/>
          </p:nvPr>
        </p:nvSpPr>
        <p:spPr>
          <a:xfrm>
            <a:off x="1463040" y="4964895"/>
            <a:ext cx="6196405" cy="989101"/>
          </a:xfrm>
        </p:spPr>
        <p:txBody>
          <a:bodyPr/>
          <a:lstStyle/>
          <a:p>
            <a:pPr marL="0" indent="0" algn="ctr">
              <a:buNone/>
            </a:pPr>
            <a:r>
              <a:rPr lang="en-US" dirty="0"/>
              <a:t>Work collaboratively to negotiate </a:t>
            </a:r>
            <a:endParaRPr lang="en-US" dirty="0" smtClean="0"/>
          </a:p>
          <a:p>
            <a:pPr marL="0" indent="0" algn="ctr">
              <a:buNone/>
            </a:pPr>
            <a:r>
              <a:rPr lang="en-US" dirty="0" smtClean="0"/>
              <a:t>next </a:t>
            </a:r>
            <a:r>
              <a:rPr lang="en-US" dirty="0"/>
              <a:t>steps and resolutions.</a:t>
            </a:r>
          </a:p>
          <a:p>
            <a:endParaRPr lang="en-US" dirty="0"/>
          </a:p>
        </p:txBody>
      </p:sp>
      <p:pic>
        <p:nvPicPr>
          <p:cNvPr id="4" name="Picture 3"/>
          <p:cNvPicPr>
            <a:picLocks noChangeAspect="1"/>
          </p:cNvPicPr>
          <p:nvPr/>
        </p:nvPicPr>
        <p:blipFill>
          <a:blip r:embed="rId2"/>
          <a:stretch>
            <a:fillRect/>
          </a:stretch>
        </p:blipFill>
        <p:spPr>
          <a:xfrm>
            <a:off x="2251127" y="1930400"/>
            <a:ext cx="5021744" cy="2984500"/>
          </a:xfrm>
          <a:prstGeom prst="rect">
            <a:avLst/>
          </a:prstGeom>
        </p:spPr>
      </p:pic>
    </p:spTree>
    <p:extLst>
      <p:ext uri="{BB962C8B-B14F-4D97-AF65-F5344CB8AC3E}">
        <p14:creationId xmlns:p14="http://schemas.microsoft.com/office/powerpoint/2010/main" val="4619217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51946"/>
            <a:ext cx="6965245" cy="1202485"/>
          </a:xfrm>
        </p:spPr>
        <p:txBody>
          <a:bodyPr>
            <a:normAutofit/>
          </a:bodyPr>
          <a:lstStyle/>
          <a:p>
            <a:r>
              <a:rPr lang="en-US" sz="3800" dirty="0"/>
              <a:t>Strategies for Resolving Conflict</a:t>
            </a:r>
          </a:p>
        </p:txBody>
      </p:sp>
      <p:sp>
        <p:nvSpPr>
          <p:cNvPr id="3" name="Content Placeholder 2"/>
          <p:cNvSpPr>
            <a:spLocks noGrp="1"/>
          </p:cNvSpPr>
          <p:nvPr>
            <p:ph idx="1"/>
          </p:nvPr>
        </p:nvSpPr>
        <p:spPr>
          <a:xfrm>
            <a:off x="1463040" y="5226631"/>
            <a:ext cx="6597227" cy="1046831"/>
          </a:xfrm>
        </p:spPr>
        <p:txBody>
          <a:bodyPr>
            <a:normAutofit fontScale="92500" lnSpcReduction="20000"/>
          </a:bodyPr>
          <a:lstStyle/>
          <a:p>
            <a:pPr marL="0" indent="0">
              <a:buNone/>
            </a:pPr>
            <a:r>
              <a:rPr lang="en-US" sz="2600" dirty="0" smtClean="0"/>
              <a:t>Establish </a:t>
            </a:r>
            <a:r>
              <a:rPr lang="en-US" sz="2600" dirty="0"/>
              <a:t>a date or opportunity in the future to revisit the situation to assure the resolution is fair and allow for re-negotiation if needed.</a:t>
            </a:r>
          </a:p>
          <a:p>
            <a:endParaRPr lang="en-US" dirty="0"/>
          </a:p>
        </p:txBody>
      </p:sp>
      <p:pic>
        <p:nvPicPr>
          <p:cNvPr id="4" name="Picture 3"/>
          <p:cNvPicPr>
            <a:picLocks noChangeAspect="1"/>
          </p:cNvPicPr>
          <p:nvPr/>
        </p:nvPicPr>
        <p:blipFill>
          <a:blip r:embed="rId2"/>
          <a:stretch>
            <a:fillRect/>
          </a:stretch>
        </p:blipFill>
        <p:spPr>
          <a:xfrm>
            <a:off x="1422400" y="1618668"/>
            <a:ext cx="6286500" cy="3492500"/>
          </a:xfrm>
          <a:prstGeom prst="rect">
            <a:avLst/>
          </a:prstGeom>
        </p:spPr>
      </p:pic>
    </p:spTree>
    <p:extLst>
      <p:ext uri="{BB962C8B-B14F-4D97-AF65-F5344CB8AC3E}">
        <p14:creationId xmlns:p14="http://schemas.microsoft.com/office/powerpoint/2010/main" val="2103512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3245287"/>
            <a:ext cx="6722457" cy="823077"/>
          </a:xfrm>
        </p:spPr>
        <p:txBody>
          <a:bodyPr>
            <a:noAutofit/>
          </a:bodyPr>
          <a:lstStyle/>
          <a:p>
            <a:pPr marL="0" indent="0" algn="ctr">
              <a:buNone/>
            </a:pPr>
            <a:r>
              <a:rPr lang="en-US" sz="3600" dirty="0"/>
              <a:t>c</a:t>
            </a:r>
            <a:r>
              <a:rPr lang="en-US" sz="3600" dirty="0" smtClean="0"/>
              <a:t>an often be avoided but is sometimes inevitable.  </a:t>
            </a:r>
            <a:endParaRPr lang="en-US" sz="3600" dirty="0"/>
          </a:p>
        </p:txBody>
      </p:sp>
      <p:sp>
        <p:nvSpPr>
          <p:cNvPr id="4" name="Rectangle 3"/>
          <p:cNvSpPr/>
          <p:nvPr/>
        </p:nvSpPr>
        <p:spPr>
          <a:xfrm>
            <a:off x="2085579" y="1180087"/>
            <a:ext cx="5088492" cy="15696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Conflict…</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145884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6872" y="1104014"/>
            <a:ext cx="6320961" cy="1569660"/>
          </a:xfrm>
          <a:prstGeom prst="rect">
            <a:avLst/>
          </a:prstGeom>
          <a:noFill/>
        </p:spPr>
        <p:txBody>
          <a:bodyPr wrap="none" lIns="91440" tIns="45720" rIns="91440" bIns="45720">
            <a:spAutoFit/>
          </a:bodyPr>
          <a:lstStyle/>
          <a:p>
            <a:pPr algn="ctr"/>
            <a:r>
              <a:rPr lang="en-US" sz="9600" b="1" cap="none" spc="0" dirty="0" smtClean="0">
                <a:ln w="12700">
                  <a:solidFill>
                    <a:schemeClr val="tx2">
                      <a:satMod val="155000"/>
                    </a:schemeClr>
                  </a:solidFill>
                  <a:prstDash val="solid"/>
                </a:ln>
                <a:solidFill>
                  <a:srgbClr val="B534CA"/>
                </a:solidFill>
                <a:effectLst>
                  <a:outerShdw blurRad="41275" dist="20320" dir="1800000" algn="tl" rotWithShape="0">
                    <a:srgbClr val="000000">
                      <a:alpha val="40000"/>
                    </a:srgbClr>
                  </a:outerShdw>
                </a:effectLst>
              </a:rPr>
              <a:t>VIOLENCE…</a:t>
            </a:r>
            <a:endParaRPr lang="en-US" sz="9600" b="1" cap="none" spc="0" dirty="0">
              <a:ln w="12700">
                <a:solidFill>
                  <a:schemeClr val="tx2">
                    <a:satMod val="155000"/>
                  </a:schemeClr>
                </a:solidFill>
                <a:prstDash val="solid"/>
              </a:ln>
              <a:solidFill>
                <a:srgbClr val="B534CA"/>
              </a:solidFill>
              <a:effectLst>
                <a:outerShdw blurRad="41275" dist="20320" dir="1800000" algn="tl" rotWithShape="0">
                  <a:srgbClr val="000000">
                    <a:alpha val="40000"/>
                  </a:srgbClr>
                </a:outerShdw>
              </a:effectLst>
            </a:endParaRPr>
          </a:p>
        </p:txBody>
      </p:sp>
      <p:sp>
        <p:nvSpPr>
          <p:cNvPr id="5" name="Content Placeholder 4"/>
          <p:cNvSpPr>
            <a:spLocks noGrp="1"/>
          </p:cNvSpPr>
          <p:nvPr>
            <p:ph idx="1"/>
          </p:nvPr>
        </p:nvSpPr>
        <p:spPr>
          <a:xfrm>
            <a:off x="1463040" y="3202523"/>
            <a:ext cx="6196405" cy="949219"/>
          </a:xfrm>
        </p:spPr>
        <p:txBody>
          <a:bodyPr>
            <a:noAutofit/>
          </a:bodyPr>
          <a:lstStyle/>
          <a:p>
            <a:pPr marL="0" indent="0">
              <a:buNone/>
            </a:pPr>
            <a:r>
              <a:rPr lang="en-US" sz="3200" dirty="0"/>
              <a:t>i</a:t>
            </a:r>
            <a:r>
              <a:rPr lang="en-US" sz="3200" dirty="0" smtClean="0"/>
              <a:t>s often a result of conflict that was not avoided or poorly managed.</a:t>
            </a:r>
            <a:endParaRPr lang="en-US" sz="3200" dirty="0"/>
          </a:p>
        </p:txBody>
      </p:sp>
    </p:spTree>
    <p:extLst>
      <p:ext uri="{BB962C8B-B14F-4D97-AF65-F5344CB8AC3E}">
        <p14:creationId xmlns:p14="http://schemas.microsoft.com/office/powerpoint/2010/main" val="15376943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983146"/>
            <a:ext cx="6965245" cy="1202485"/>
          </a:xfrm>
        </p:spPr>
        <p:txBody>
          <a:bodyPr>
            <a:normAutofit fontScale="90000"/>
          </a:bodyPr>
          <a:lstStyle/>
          <a:p>
            <a:r>
              <a:rPr lang="en-US" dirty="0" smtClean="0"/>
              <a:t>Violence is a learned behavior and can be prevented.</a:t>
            </a:r>
            <a:endParaRPr lang="en-US" dirty="0"/>
          </a:p>
        </p:txBody>
      </p:sp>
      <p:pic>
        <p:nvPicPr>
          <p:cNvPr id="4" name="Picture 3"/>
          <p:cNvPicPr>
            <a:picLocks noChangeAspect="1"/>
          </p:cNvPicPr>
          <p:nvPr/>
        </p:nvPicPr>
        <p:blipFill>
          <a:blip r:embed="rId2"/>
          <a:stretch>
            <a:fillRect/>
          </a:stretch>
        </p:blipFill>
        <p:spPr>
          <a:xfrm>
            <a:off x="1784615" y="814738"/>
            <a:ext cx="6032500" cy="3898900"/>
          </a:xfrm>
          <a:prstGeom prst="rect">
            <a:avLst/>
          </a:prstGeom>
        </p:spPr>
      </p:pic>
    </p:spTree>
    <p:extLst>
      <p:ext uri="{BB962C8B-B14F-4D97-AF65-F5344CB8AC3E}">
        <p14:creationId xmlns:p14="http://schemas.microsoft.com/office/powerpoint/2010/main" val="21022876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Violence Can Cause:</a:t>
            </a:r>
            <a:endParaRPr lang="en-US" dirty="0"/>
          </a:p>
        </p:txBody>
      </p:sp>
      <p:sp>
        <p:nvSpPr>
          <p:cNvPr id="3" name="Content Placeholder 2"/>
          <p:cNvSpPr>
            <a:spLocks noGrp="1"/>
          </p:cNvSpPr>
          <p:nvPr>
            <p:ph idx="1"/>
          </p:nvPr>
        </p:nvSpPr>
        <p:spPr/>
        <p:txBody>
          <a:bodyPr/>
          <a:lstStyle/>
          <a:p>
            <a:r>
              <a:rPr lang="en-US" dirty="0" smtClean="0"/>
              <a:t>Physical Injuries</a:t>
            </a:r>
          </a:p>
          <a:p>
            <a:r>
              <a:rPr lang="en-US" dirty="0" smtClean="0"/>
              <a:t>Emotional Trauma</a:t>
            </a:r>
          </a:p>
          <a:p>
            <a:r>
              <a:rPr lang="en-US" dirty="0" smtClean="0"/>
              <a:t>Social Challenges (academic difficulties and loss of productivity in the workplace)</a:t>
            </a:r>
          </a:p>
          <a:p>
            <a:r>
              <a:rPr lang="en-US" dirty="0" smtClean="0"/>
              <a:t>Mental Health Problems (anxiety, depression, post-traumatic stress disorder)</a:t>
            </a:r>
            <a:endParaRPr lang="en-US" dirty="0"/>
          </a:p>
        </p:txBody>
      </p:sp>
    </p:spTree>
    <p:extLst>
      <p:ext uri="{BB962C8B-B14F-4D97-AF65-F5344CB8AC3E}">
        <p14:creationId xmlns:p14="http://schemas.microsoft.com/office/powerpoint/2010/main" val="25070389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Violence Among Young People in the US</a:t>
            </a:r>
            <a:endParaRPr lang="en-US" dirty="0"/>
          </a:p>
        </p:txBody>
      </p:sp>
      <p:sp>
        <p:nvSpPr>
          <p:cNvPr id="3" name="Content Placeholder 2"/>
          <p:cNvSpPr>
            <a:spLocks noGrp="1"/>
          </p:cNvSpPr>
          <p:nvPr>
            <p:ph idx="1"/>
          </p:nvPr>
        </p:nvSpPr>
        <p:spPr>
          <a:xfrm>
            <a:off x="1463040" y="2119256"/>
            <a:ext cx="6196405" cy="3830419"/>
          </a:xfrm>
        </p:spPr>
        <p:txBody>
          <a:bodyPr>
            <a:normAutofit fontScale="92500" lnSpcReduction="20000"/>
          </a:bodyPr>
          <a:lstStyle/>
          <a:p>
            <a:r>
              <a:rPr lang="en-US" dirty="0" smtClean="0"/>
              <a:t>2</a:t>
            </a:r>
            <a:r>
              <a:rPr lang="en-US" baseline="30000" dirty="0" smtClean="0"/>
              <a:t>nd</a:t>
            </a:r>
            <a:r>
              <a:rPr lang="en-US" dirty="0" smtClean="0"/>
              <a:t> leading cause of death for young people between the ages of 10-24 in 2010.</a:t>
            </a:r>
          </a:p>
          <a:p>
            <a:r>
              <a:rPr lang="en-US" dirty="0" smtClean="0"/>
              <a:t>Over 656,000 physical assault injuries in young people between ages of 10-24 were treated in  US emergency rooms in 2008.</a:t>
            </a:r>
          </a:p>
          <a:p>
            <a:r>
              <a:rPr lang="en-US" dirty="0" smtClean="0"/>
              <a:t>7.4% of high school students received a threat or were injured with a weapon on </a:t>
            </a:r>
            <a:r>
              <a:rPr lang="en-US" smtClean="0"/>
              <a:t>school </a:t>
            </a:r>
            <a:r>
              <a:rPr lang="en-US" smtClean="0"/>
              <a:t>property </a:t>
            </a:r>
            <a:r>
              <a:rPr lang="en-US" dirty="0" smtClean="0"/>
              <a:t>one or more times during the last 12 months in 2011.</a:t>
            </a:r>
          </a:p>
          <a:p>
            <a:r>
              <a:rPr lang="en-US" dirty="0" smtClean="0"/>
              <a:t>32.8% of high school students indicate they were in physical fight one or more times during the last 12 months in 2011.</a:t>
            </a:r>
            <a:endParaRPr lang="en-US" dirty="0"/>
          </a:p>
        </p:txBody>
      </p:sp>
      <p:sp>
        <p:nvSpPr>
          <p:cNvPr id="4" name="TextBox 3"/>
          <p:cNvSpPr txBox="1"/>
          <p:nvPr/>
        </p:nvSpPr>
        <p:spPr>
          <a:xfrm>
            <a:off x="5903908" y="5949675"/>
            <a:ext cx="2351876" cy="369332"/>
          </a:xfrm>
          <a:prstGeom prst="rect">
            <a:avLst/>
          </a:prstGeom>
          <a:noFill/>
        </p:spPr>
        <p:txBody>
          <a:bodyPr wrap="none" rtlCol="0">
            <a:spAutoFit/>
          </a:bodyPr>
          <a:lstStyle/>
          <a:p>
            <a:r>
              <a:rPr lang="en-US" dirty="0" smtClean="0"/>
              <a:t>Source – </a:t>
            </a:r>
            <a:r>
              <a:rPr lang="en-US" dirty="0" err="1" smtClean="0"/>
              <a:t>www.cdc.gov</a:t>
            </a:r>
            <a:endParaRPr lang="en-US" dirty="0"/>
          </a:p>
        </p:txBody>
      </p:sp>
    </p:spTree>
    <p:extLst>
      <p:ext uri="{BB962C8B-B14F-4D97-AF65-F5344CB8AC3E}">
        <p14:creationId xmlns:p14="http://schemas.microsoft.com/office/powerpoint/2010/main" val="7162626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5,764 young people ages 10-24 were murdered in 2007.</a:t>
            </a:r>
          </a:p>
        </p:txBody>
      </p:sp>
      <p:pic>
        <p:nvPicPr>
          <p:cNvPr id="4" name="Picture 3"/>
          <p:cNvPicPr>
            <a:picLocks noChangeAspect="1"/>
          </p:cNvPicPr>
          <p:nvPr/>
        </p:nvPicPr>
        <p:blipFill>
          <a:blip r:embed="rId2"/>
          <a:stretch>
            <a:fillRect/>
          </a:stretch>
        </p:blipFill>
        <p:spPr>
          <a:xfrm>
            <a:off x="2159000" y="2086292"/>
            <a:ext cx="4826000" cy="3378200"/>
          </a:xfrm>
          <a:prstGeom prst="rect">
            <a:avLst/>
          </a:prstGeom>
        </p:spPr>
      </p:pic>
      <p:sp>
        <p:nvSpPr>
          <p:cNvPr id="5" name="TextBox 4"/>
          <p:cNvSpPr txBox="1"/>
          <p:nvPr/>
        </p:nvSpPr>
        <p:spPr>
          <a:xfrm rot="18827439">
            <a:off x="4212692" y="2836009"/>
            <a:ext cx="1498709" cy="1400383"/>
          </a:xfrm>
          <a:prstGeom prst="rect">
            <a:avLst/>
          </a:prstGeom>
          <a:solidFill>
            <a:schemeClr val="bg1"/>
          </a:solidFill>
        </p:spPr>
        <p:txBody>
          <a:bodyPr wrap="square" rtlCol="0">
            <a:spAutoFit/>
          </a:bodyPr>
          <a:lstStyle/>
          <a:p>
            <a:r>
              <a:rPr lang="en-US" sz="8500" dirty="0" smtClean="0"/>
              <a:t>16</a:t>
            </a:r>
            <a:endParaRPr lang="en-US" sz="8500" dirty="0"/>
          </a:p>
        </p:txBody>
      </p:sp>
      <p:sp>
        <p:nvSpPr>
          <p:cNvPr id="6" name="TextBox 5"/>
          <p:cNvSpPr txBox="1"/>
          <p:nvPr/>
        </p:nvSpPr>
        <p:spPr>
          <a:xfrm>
            <a:off x="3951619" y="5470073"/>
            <a:ext cx="3940105" cy="461665"/>
          </a:xfrm>
          <a:prstGeom prst="rect">
            <a:avLst/>
          </a:prstGeom>
          <a:solidFill>
            <a:schemeClr val="bg1"/>
          </a:solidFill>
        </p:spPr>
        <p:txBody>
          <a:bodyPr wrap="square" rtlCol="0">
            <a:spAutoFit/>
          </a:bodyPr>
          <a:lstStyle/>
          <a:p>
            <a:r>
              <a:rPr lang="en-US" sz="2400" dirty="0" smtClean="0"/>
              <a:t>An average </a:t>
            </a:r>
            <a:r>
              <a:rPr lang="en-US" sz="2400" dirty="0"/>
              <a:t>o</a:t>
            </a:r>
            <a:r>
              <a:rPr lang="en-US" sz="2400" dirty="0" smtClean="0"/>
              <a:t>f 16 each day</a:t>
            </a:r>
            <a:endParaRPr lang="en-US" sz="2400" dirty="0"/>
          </a:p>
        </p:txBody>
      </p:sp>
    </p:spTree>
    <p:extLst>
      <p:ext uri="{BB962C8B-B14F-4D97-AF65-F5344CB8AC3E}">
        <p14:creationId xmlns:p14="http://schemas.microsoft.com/office/powerpoint/2010/main" val="26067392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of one incident…</a:t>
            </a:r>
            <a:endParaRPr lang="en-US" dirty="0"/>
          </a:p>
        </p:txBody>
      </p:sp>
      <p:sp>
        <p:nvSpPr>
          <p:cNvPr id="3" name="Content Placeholder 2"/>
          <p:cNvSpPr>
            <a:spLocks noGrp="1"/>
          </p:cNvSpPr>
          <p:nvPr>
            <p:ph idx="1"/>
          </p:nvPr>
        </p:nvSpPr>
        <p:spPr>
          <a:xfrm>
            <a:off x="866601" y="2119257"/>
            <a:ext cx="3847310" cy="3603812"/>
          </a:xfrm>
        </p:spPr>
        <p:txBody>
          <a:bodyPr>
            <a:normAutofit fontScale="92500"/>
          </a:bodyPr>
          <a:lstStyle/>
          <a:p>
            <a:r>
              <a:rPr lang="en-US" dirty="0" smtClean="0"/>
              <a:t>Silently think of one argument or disagreement that you have experienced.</a:t>
            </a:r>
          </a:p>
          <a:p>
            <a:r>
              <a:rPr lang="en-US" dirty="0" smtClean="0"/>
              <a:t>Were there any signs that a conflict was beginning?  If so, what were these signs?</a:t>
            </a:r>
          </a:p>
          <a:p>
            <a:r>
              <a:rPr lang="en-US" dirty="0" smtClean="0"/>
              <a:t>If you had recognized these signs and acted to avoid the conflict would the situation have ended differently?</a:t>
            </a:r>
            <a:endParaRPr lang="en-US" dirty="0"/>
          </a:p>
        </p:txBody>
      </p:sp>
      <p:pic>
        <p:nvPicPr>
          <p:cNvPr id="4" name="Picture 3"/>
          <p:cNvPicPr>
            <a:picLocks noChangeAspect="1"/>
          </p:cNvPicPr>
          <p:nvPr/>
        </p:nvPicPr>
        <p:blipFill>
          <a:blip r:embed="rId2"/>
          <a:stretch>
            <a:fillRect/>
          </a:stretch>
        </p:blipFill>
        <p:spPr>
          <a:xfrm>
            <a:off x="4771630" y="2119257"/>
            <a:ext cx="3660341" cy="3603812"/>
          </a:xfrm>
          <a:prstGeom prst="rect">
            <a:avLst/>
          </a:prstGeom>
        </p:spPr>
      </p:pic>
    </p:spTree>
    <p:extLst>
      <p:ext uri="{BB962C8B-B14F-4D97-AF65-F5344CB8AC3E}">
        <p14:creationId xmlns:p14="http://schemas.microsoft.com/office/powerpoint/2010/main" val="354272575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1339</TotalTime>
  <Words>702</Words>
  <Application>Microsoft Macintosh PowerPoint</Application>
  <PresentationFormat>On-screen Show (4:3)</PresentationFormat>
  <Paragraphs>73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Pushpin</vt:lpstr>
      <vt:lpstr>Predicting and Avoiding Conflict  &amp;  Nonviolent Conflict Resolution</vt:lpstr>
      <vt:lpstr>Which of the following are potential sources of conflict?</vt:lpstr>
      <vt:lpstr>PowerPoint Presentation</vt:lpstr>
      <vt:lpstr>PowerPoint Presentation</vt:lpstr>
      <vt:lpstr>Violence is a learned behavior and can be prevented.</vt:lpstr>
      <vt:lpstr>Violence Can Cause:</vt:lpstr>
      <vt:lpstr>Violence Among Young People in the US</vt:lpstr>
      <vt:lpstr>5,764 young people ages 10-24 were murdered in 2007.</vt:lpstr>
      <vt:lpstr>Think of one incident…</vt:lpstr>
      <vt:lpstr>Conflict Avoidance</vt:lpstr>
      <vt:lpstr>Avoiding Conflict</vt:lpstr>
      <vt:lpstr>Conflict Avoidance Strategies</vt:lpstr>
      <vt:lpstr>Tips for Conflict Resolution</vt:lpstr>
      <vt:lpstr>Tips for Conflict Resolution</vt:lpstr>
      <vt:lpstr>Tips for Conflict Resolution</vt:lpstr>
      <vt:lpstr>Strategies for Resolving Conflict</vt:lpstr>
      <vt:lpstr>Strategies for Resolving Conflict</vt:lpstr>
      <vt:lpstr>Strategies for Resolving Conflict</vt:lpstr>
      <vt:lpstr>Strategies for Resolving Conflict</vt:lpstr>
      <vt:lpstr>Strategies for Resolving Conflict</vt:lpstr>
      <vt:lpstr>Strategies for Resolving Conflict</vt:lpstr>
    </vt:vector>
  </TitlesOfParts>
  <Company>East Carolina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Predicting and Avoiding Conflict &amp; Nonviolent Conflict Resolution</dc:title>
  <dc:creator>Michele Wallen</dc:creator>
  <cp:lastModifiedBy>Microsoft Office User</cp:lastModifiedBy>
  <cp:revision>25</cp:revision>
  <dcterms:created xsi:type="dcterms:W3CDTF">2012-06-30T18:38:40Z</dcterms:created>
  <dcterms:modified xsi:type="dcterms:W3CDTF">2012-07-10T13:03:53Z</dcterms:modified>
</cp:coreProperties>
</file>