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56" r:id="rId22"/>
    <p:sldId id="257" r:id="rId23"/>
    <p:sldId id="258" r:id="rId24"/>
    <p:sldId id="261" r:id="rId25"/>
    <p:sldId id="259" r:id="rId26"/>
    <p:sldId id="262" r:id="rId27"/>
    <p:sldId id="263" r:id="rId28"/>
    <p:sldId id="264" r:id="rId29"/>
    <p:sldId id="260" r:id="rId30"/>
    <p:sldId id="2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65" autoAdjust="0"/>
  </p:normalViewPr>
  <p:slideViewPr>
    <p:cSldViewPr>
      <p:cViewPr varScale="1">
        <p:scale>
          <a:sx n="79" d="100"/>
          <a:sy n="79" d="100"/>
        </p:scale>
        <p:origin x="-8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A6F74-A0F8-4CDF-8681-D1872856CCC6}"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E7F0B-CCFE-434C-9336-36C07BDDA57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are associated with several skills (goal decision, decision making, behavior self management)</a:t>
            </a:r>
            <a:r>
              <a:rPr lang="en-US" baseline="0" dirty="0" smtClean="0"/>
              <a:t> and can positively influence one’s mental health.</a:t>
            </a:r>
            <a:endParaRPr lang="en-US" dirty="0"/>
          </a:p>
        </p:txBody>
      </p:sp>
      <p:sp>
        <p:nvSpPr>
          <p:cNvPr id="4" name="Slide Number Placeholder 3"/>
          <p:cNvSpPr>
            <a:spLocks noGrp="1"/>
          </p:cNvSpPr>
          <p:nvPr>
            <p:ph type="sldNum" sz="quarter" idx="10"/>
          </p:nvPr>
        </p:nvSpPr>
        <p:spPr/>
        <p:txBody>
          <a:bodyPr/>
          <a:lstStyle/>
          <a:p>
            <a:fld id="{39596BDC-607F-4C02-8B9D-76D901E94C99}" type="slidenum">
              <a:rPr lang="en-US" smtClean="0"/>
              <a:pPr/>
              <a:t>5</a:t>
            </a:fld>
            <a:endParaRPr lang="en-US"/>
          </a:p>
        </p:txBody>
      </p:sp>
    </p:spTree>
    <p:extLst>
      <p:ext uri="{BB962C8B-B14F-4D97-AF65-F5344CB8AC3E}">
        <p14:creationId xmlns:p14="http://schemas.microsoft.com/office/powerpoint/2010/main" xmlns="" val="87630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6A785F-AFEB-4A01-8CF3-DBE3851C3435}"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5986D-B41A-4389-8A6C-FF36D7CF77A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A785F-AFEB-4A01-8CF3-DBE3851C3435}"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6A785F-AFEB-4A01-8CF3-DBE3851C3435}"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A785F-AFEB-4A01-8CF3-DBE3851C3435}"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A785F-AFEB-4A01-8CF3-DBE3851C3435}"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5986D-B41A-4389-8A6C-FF36D7CF77A8}"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6A785F-AFEB-4A01-8CF3-DBE3851C3435}"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6A785F-AFEB-4A01-8CF3-DBE3851C3435}" type="datetimeFigureOut">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5986D-B41A-4389-8A6C-FF36D7CF77A8}"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A785F-AFEB-4A01-8CF3-DBE3851C3435}" type="datetimeFigureOut">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A785F-AFEB-4A01-8CF3-DBE3851C3435}" type="datetimeFigureOut">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A785F-AFEB-4A01-8CF3-DBE3851C3435}"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5986D-B41A-4389-8A6C-FF36D7CF77A8}"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A785F-AFEB-4A01-8CF3-DBE3851C3435}"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5986D-B41A-4389-8A6C-FF36D7CF77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6A785F-AFEB-4A01-8CF3-DBE3851C3435}" type="datetimeFigureOut">
              <a:rPr lang="en-US" smtClean="0"/>
              <a:pPr/>
              <a:t>9/2/2014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DC5986D-B41A-4389-8A6C-FF36D7CF77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853411"/>
            <a:ext cx="8763000" cy="1242589"/>
          </a:xfrm>
        </p:spPr>
        <p:txBody>
          <a:bodyPr>
            <a:normAutofit fontScale="90000"/>
          </a:bodyPr>
          <a:lstStyle/>
          <a:p>
            <a:r>
              <a:rPr lang="en-US" dirty="0" smtClean="0"/>
              <a:t/>
            </a:r>
            <a:br>
              <a:rPr lang="en-US" dirty="0" smtClean="0"/>
            </a:br>
            <a:endParaRPr lang="en-US" dirty="0"/>
          </a:p>
        </p:txBody>
      </p:sp>
      <p:sp>
        <p:nvSpPr>
          <p:cNvPr id="4" name="Rectangle 3"/>
          <p:cNvSpPr/>
          <p:nvPr/>
        </p:nvSpPr>
        <p:spPr>
          <a:xfrm>
            <a:off x="304800" y="457200"/>
            <a:ext cx="8534400" cy="2308324"/>
          </a:xfrm>
          <a:prstGeom prst="rect">
            <a:avLst/>
          </a:prstGeom>
        </p:spPr>
        <p:txBody>
          <a:bodyPr wrap="square">
            <a:spAutoFit/>
          </a:bodyPr>
          <a:lstStyle/>
          <a:p>
            <a:pPr algn="ctr"/>
            <a:r>
              <a:rPr lang="en-US" sz="4800" b="1" dirty="0" smtClean="0">
                <a:latin typeface="Berlin Sans FB Demi" pitchFamily="34" charset="0"/>
              </a:rPr>
              <a:t>8.MEH.1.1 Evaluate stress management strategies based on personal experience.</a:t>
            </a:r>
            <a:endParaRPr lang="en-US" sz="4800" dirty="0">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76200"/>
            <a:ext cx="4114800" cy="1143000"/>
          </a:xfrm>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1</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19600" y="1600200"/>
            <a:ext cx="4648200" cy="4525963"/>
          </a:xfrm>
        </p:spPr>
        <p:txBody>
          <a:bodyPr>
            <a:normAutofit/>
          </a:bodyPr>
          <a:lstStyle/>
          <a:p>
            <a:pPr>
              <a:buNone/>
            </a:pPr>
            <a:r>
              <a:rPr lang="en-US" dirty="0" smtClean="0"/>
              <a:t>	Tom worked very hard on a project for school. Danny waited until the last minute to do his project and then asked to copy from Tom. Danny implied that if Tom did not let him copy, Danny would no longer be his friend. Tom decides to allow Danny to copy his work.</a:t>
            </a:r>
            <a:endParaRPr lang="en-US" dirty="0"/>
          </a:p>
        </p:txBody>
      </p:sp>
      <p:pic>
        <p:nvPicPr>
          <p:cNvPr id="2050" name="Picture 2" descr="C:\Documents and Settings\Terri Mitchell\Local Settings\Temporary Internet Files\Content.IE5\7LCO6WVI\MP900178647[1].jpg"/>
          <p:cNvPicPr>
            <a:picLocks noChangeAspect="1" noChangeArrowheads="1"/>
          </p:cNvPicPr>
          <p:nvPr/>
        </p:nvPicPr>
        <p:blipFill>
          <a:blip r:embed="rId2" cstate="print"/>
          <a:srcRect/>
          <a:stretch>
            <a:fillRect/>
          </a:stretch>
        </p:blipFill>
        <p:spPr bwMode="auto">
          <a:xfrm>
            <a:off x="34290" y="0"/>
            <a:ext cx="453771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3200400" cy="1143000"/>
          </a:xfrm>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2</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4495800" cy="5486400"/>
          </a:xfrm>
        </p:spPr>
        <p:txBody>
          <a:bodyPr>
            <a:normAutofit/>
          </a:bodyPr>
          <a:lstStyle/>
          <a:p>
            <a:pPr>
              <a:buNone/>
            </a:pPr>
            <a:r>
              <a:rPr lang="en-US" dirty="0" smtClean="0"/>
              <a:t>	Farah's teacher gave the class unclear directions about a project. Farah worked harder than most of her classmates on her project, only to find that she had done the project all wrong. </a:t>
            </a:r>
          </a:p>
          <a:p>
            <a:pPr>
              <a:buNone/>
            </a:pPr>
            <a:r>
              <a:rPr lang="en-US" dirty="0" smtClean="0"/>
              <a:t>	Farah approaches her teacher and explains her confusion and asks for an opportunity to re-do the assignment.</a:t>
            </a:r>
            <a:endParaRPr lang="en-US" dirty="0"/>
          </a:p>
        </p:txBody>
      </p:sp>
      <p:pic>
        <p:nvPicPr>
          <p:cNvPr id="3074" name="Picture 2" descr="C:\Documents and Settings\Terri Mitchell\Local Settings\Temporary Internet Files\Content.IE5\PO6A1JNU\MP900401962[1].jpg"/>
          <p:cNvPicPr>
            <a:picLocks noChangeAspect="1" noChangeArrowheads="1"/>
          </p:cNvPicPr>
          <p:nvPr/>
        </p:nvPicPr>
        <p:blipFill>
          <a:blip r:embed="rId2" cstate="print"/>
          <a:srcRect/>
          <a:stretch>
            <a:fillRect/>
          </a:stretch>
        </p:blipFill>
        <p:spPr bwMode="auto">
          <a:xfrm>
            <a:off x="4569767" y="0"/>
            <a:ext cx="4574233" cy="685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3</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143000"/>
            <a:ext cx="5791200" cy="5181600"/>
          </a:xfrm>
        </p:spPr>
        <p:txBody>
          <a:bodyPr>
            <a:normAutofit/>
          </a:bodyPr>
          <a:lstStyle/>
          <a:p>
            <a:pPr>
              <a:buNone/>
            </a:pPr>
            <a:r>
              <a:rPr lang="en-US" dirty="0" smtClean="0"/>
              <a:t>	Mike has grown up in the southern part of the United States. Recently, he moved to the northern part of the country. Some students make fun of the way Mike talks.  Mike decides to tell students that they sound different to him, as well, but he bets they have more in common than they might think. He asks if anyone wants to go to the skate park after school.</a:t>
            </a:r>
            <a:endParaRPr lang="en-US" dirty="0"/>
          </a:p>
        </p:txBody>
      </p:sp>
      <p:pic>
        <p:nvPicPr>
          <p:cNvPr id="2050" name="Picture 2" descr="C:\Documents and Settings\Terri Mitchell\Local Settings\Temporary Internet Files\Content.IE5\SHXLX2FM\MP900448604[1].jpg"/>
          <p:cNvPicPr>
            <a:picLocks noChangeAspect="1" noChangeArrowheads="1"/>
          </p:cNvPicPr>
          <p:nvPr/>
        </p:nvPicPr>
        <p:blipFill>
          <a:blip r:embed="rId2" cstate="print"/>
          <a:srcRect l="4027" r="24592"/>
          <a:stretch>
            <a:fillRect/>
          </a:stretch>
        </p:blipFill>
        <p:spPr bwMode="auto">
          <a:xfrm>
            <a:off x="5791200" y="1143000"/>
            <a:ext cx="32004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Terri Mitchell\Local Settings\Temporary Internet Files\Content.IE5\SHXLX2FM\MP900227426[1].jpg"/>
          <p:cNvPicPr>
            <a:picLocks noChangeAspect="1" noChangeArrowheads="1"/>
          </p:cNvPicPr>
          <p:nvPr/>
        </p:nvPicPr>
        <p:blipFill>
          <a:blip r:embed="rId2" cstate="print">
            <a:lum bright="70000" contrast="-70000"/>
          </a:blip>
          <a:srcRect l="2921" t="13027" r="13043"/>
          <a:stretch>
            <a:fillRect/>
          </a:stretch>
        </p:blipFill>
        <p:spPr bwMode="auto">
          <a:xfrm>
            <a:off x="0" y="275627"/>
            <a:ext cx="9144000" cy="6277573"/>
          </a:xfrm>
          <a:prstGeom prst="rect">
            <a:avLst/>
          </a:prstGeom>
          <a:noFill/>
        </p:spPr>
      </p:pic>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4</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dirty="0" smtClean="0"/>
              <a:t>	Molly's parents are getting divorced and she feels overwhelmed and unable to think. She knows that her mom has some medicine in the bathroom that she sometimes takes for her “nerves”. Molly decides to take one to help her anxiety.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Documents and Settings\Terri Mitchell\Local Settings\Temporary Internet Files\Content.IE5\SHXLX2FM\MP900427624[1].jpg"/>
          <p:cNvPicPr>
            <a:picLocks noChangeAspect="1" noChangeArrowheads="1"/>
          </p:cNvPicPr>
          <p:nvPr/>
        </p:nvPicPr>
        <p:blipFill>
          <a:blip r:embed="rId2" cstate="print">
            <a:lum bright="70000" contrast="-70000"/>
          </a:blip>
          <a:srcRect l="6667" r="8889"/>
          <a:stretch>
            <a:fillRect/>
          </a:stretch>
        </p:blipFill>
        <p:spPr bwMode="auto">
          <a:xfrm>
            <a:off x="3352800" y="0"/>
            <a:ext cx="5791200" cy="6858000"/>
          </a:xfrm>
          <a:prstGeom prst="rect">
            <a:avLst/>
          </a:prstGeom>
          <a:noFill/>
        </p:spPr>
      </p:pic>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5</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dirty="0" smtClean="0"/>
              <a:t>	Sally invites Ann to go shopping. When they get to the store, Sally finds she has enough money to buy clothes, but not enough to buy a pair of earrings she wants. She asks Ann to slip the earrings in her pocket while she pays for the clothes.  Ann thinks stealing is wrong, but she really wants to be friends with Sally. Ann drops the earrings in her backpack and walks out of the store.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Documents and Settings\Terri Mitchell\Local Settings\Temporary Internet Files\Content.IE5\SHXLX2FM\MP900401939[1].jpg"/>
          <p:cNvPicPr>
            <a:picLocks noChangeAspect="1" noChangeArrowheads="1"/>
          </p:cNvPicPr>
          <p:nvPr/>
        </p:nvPicPr>
        <p:blipFill>
          <a:blip r:embed="rId2" cstate="print"/>
          <a:srcRect/>
          <a:stretch>
            <a:fillRect/>
          </a:stretch>
        </p:blipFill>
        <p:spPr bwMode="auto">
          <a:xfrm>
            <a:off x="5535438" y="1447800"/>
            <a:ext cx="3608561" cy="5410200"/>
          </a:xfrm>
          <a:prstGeom prst="rect">
            <a:avLst/>
          </a:prstGeom>
          <a:noFill/>
        </p:spPr>
      </p:pic>
      <p:sp>
        <p:nvSpPr>
          <p:cNvPr id="2" name="Title 1"/>
          <p:cNvSpPr>
            <a:spLocks noGrp="1"/>
          </p:cNvSpPr>
          <p:nvPr>
            <p:ph type="title"/>
          </p:nvPr>
        </p:nvSpPr>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6</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5486400" cy="4525963"/>
          </a:xfrm>
        </p:spPr>
        <p:txBody>
          <a:bodyPr>
            <a:normAutofit/>
          </a:bodyPr>
          <a:lstStyle/>
          <a:p>
            <a:pPr>
              <a:buNone/>
            </a:pPr>
            <a:r>
              <a:rPr lang="en-US" dirty="0" smtClean="0"/>
              <a:t>	Owen feels overwhelmed with all of the stuff he needs to everyday. He loves to play his guitar, he likes school (especially his Visual Arts class)and wants to do well. He also enjoys playing sports and walking dogs at the local animal shelter.  Owen decides to create a “Things To Do Today/Week List” to help prioritize all of his activities.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3505200" cy="1143000"/>
          </a:xfrm>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7</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3657600"/>
            <a:ext cx="8229600" cy="3124200"/>
          </a:xfrm>
        </p:spPr>
        <p:txBody>
          <a:bodyPr>
            <a:normAutofit/>
          </a:bodyPr>
          <a:lstStyle/>
          <a:p>
            <a:pPr>
              <a:buNone/>
            </a:pPr>
            <a:r>
              <a:rPr lang="en-US" dirty="0" smtClean="0"/>
              <a:t>	Kim is preparing to give a speech tomorrow. She is nervous and fidgety and is afraid she won't be able to sleep.  She decides to ask her mom if she can practice on her when she is finished writing her speech, then do the progressive muscular exercises she was taught in school.</a:t>
            </a:r>
            <a:endParaRPr lang="en-US" dirty="0"/>
          </a:p>
        </p:txBody>
      </p:sp>
      <p:pic>
        <p:nvPicPr>
          <p:cNvPr id="6147" name="Picture 3" descr="C:\Documents and Settings\Terri Mitchell\Local Settings\Temporary Internet Files\Content.IE5\7LCO6WVI\MP900178420[1].jpg"/>
          <p:cNvPicPr>
            <a:picLocks noChangeAspect="1" noChangeArrowheads="1"/>
          </p:cNvPicPr>
          <p:nvPr/>
        </p:nvPicPr>
        <p:blipFill>
          <a:blip r:embed="rId2" cstate="print"/>
          <a:srcRect/>
          <a:stretch>
            <a:fillRect/>
          </a:stretch>
        </p:blipFill>
        <p:spPr bwMode="auto">
          <a:xfrm>
            <a:off x="3810000" y="0"/>
            <a:ext cx="5334000" cy="355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dirty="0" smtClean="0">
                <a:solidFill>
                  <a:srgbClr val="FF0000"/>
                </a:solidFill>
                <a:effectLst>
                  <a:outerShdw blurRad="38100" dist="38100" dir="2700000" algn="tl">
                    <a:srgbClr val="000000">
                      <a:alpha val="43137"/>
                    </a:srgbClr>
                  </a:outerShdw>
                </a:effectLst>
              </a:rPr>
              <a:t>Scenario 8</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876800" cy="4525963"/>
          </a:xfrm>
        </p:spPr>
        <p:txBody>
          <a:bodyPr/>
          <a:lstStyle/>
          <a:p>
            <a:pPr>
              <a:buNone/>
            </a:pPr>
            <a:r>
              <a:rPr lang="en-US" dirty="0" smtClean="0"/>
              <a:t>	Allen believes a friend of his is depressed, maybe even thinking about suicide. Allen decides to tell his friend that he is worried about her and persuades her to speak with their teacher.</a:t>
            </a:r>
            <a:endParaRPr lang="en-US" dirty="0"/>
          </a:p>
        </p:txBody>
      </p:sp>
      <p:pic>
        <p:nvPicPr>
          <p:cNvPr id="4101" name="Picture 5"/>
          <p:cNvPicPr>
            <a:picLocks noChangeAspect="1" noChangeArrowheads="1"/>
          </p:cNvPicPr>
          <p:nvPr/>
        </p:nvPicPr>
        <p:blipFill>
          <a:blip r:embed="rId2" cstate="print"/>
          <a:srcRect r="55858" b="13479"/>
          <a:stretch>
            <a:fillRect/>
          </a:stretch>
        </p:blipFill>
        <p:spPr bwMode="auto">
          <a:xfrm>
            <a:off x="5562601" y="1243289"/>
            <a:ext cx="3581400" cy="5614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Time management</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600" y="4191000"/>
            <a:ext cx="7924800" cy="1752600"/>
          </a:xfrm>
        </p:spPr>
        <p:txBody>
          <a:bodyPr/>
          <a:lstStyle/>
          <a:p>
            <a:r>
              <a:rPr lang="en-US" dirty="0"/>
              <a:t>8.MEH.1.2 </a:t>
            </a:r>
            <a:r>
              <a:rPr lang="en-US" dirty="0" smtClean="0"/>
              <a:t>Design </a:t>
            </a:r>
            <a:r>
              <a:rPr lang="en-US" dirty="0"/>
              <a:t>a plan to prevent stressors or manage the effects of </a:t>
            </a:r>
            <a:r>
              <a:rPr lang="en-US" dirty="0" smtClean="0"/>
              <a:t>stress.</a:t>
            </a:r>
            <a:endParaRPr lang="en-US" dirty="0"/>
          </a:p>
          <a:p>
            <a:endParaRPr lang="en-US" dirty="0"/>
          </a:p>
        </p:txBody>
      </p:sp>
    </p:spTree>
    <p:extLst>
      <p:ext uri="{BB962C8B-B14F-4D97-AF65-F5344CB8AC3E}">
        <p14:creationId xmlns:p14="http://schemas.microsoft.com/office/powerpoint/2010/main" xmlns="" val="1726556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Step Quote</a:t>
            </a:r>
            <a:endParaRPr lang="en-US" dirty="0"/>
          </a:p>
        </p:txBody>
      </p:sp>
      <p:sp>
        <p:nvSpPr>
          <p:cNvPr id="3" name="Content Placeholder 2"/>
          <p:cNvSpPr>
            <a:spLocks noGrp="1"/>
          </p:cNvSpPr>
          <p:nvPr>
            <p:ph idx="1"/>
          </p:nvPr>
        </p:nvSpPr>
        <p:spPr/>
        <p:txBody>
          <a:bodyPr/>
          <a:lstStyle/>
          <a:p>
            <a:pPr marL="0" indent="0">
              <a:buNone/>
            </a:pPr>
            <a:r>
              <a:rPr lang="en-US" sz="6000" dirty="0"/>
              <a:t>"The bad news is time flies. The good news is you're the pilot."</a:t>
            </a:r>
            <a:br>
              <a:rPr lang="en-US" sz="6000" dirty="0"/>
            </a:br>
            <a:endParaRPr lang="en-US" sz="6000" dirty="0" smtClean="0"/>
          </a:p>
          <a:p>
            <a:pPr marL="0" indent="0">
              <a:buNone/>
            </a:pPr>
            <a:r>
              <a:rPr lang="en-US" sz="3600" i="1" dirty="0" smtClean="0"/>
              <a:t>Michael </a:t>
            </a:r>
            <a:r>
              <a:rPr lang="en-US" sz="3600" i="1" dirty="0" err="1"/>
              <a:t>Altshuler</a:t>
            </a:r>
            <a:endParaRPr lang="en-US" sz="3600" dirty="0"/>
          </a:p>
          <a:p>
            <a:endParaRPr lang="en-US" dirty="0"/>
          </a:p>
        </p:txBody>
      </p:sp>
      <p:pic>
        <p:nvPicPr>
          <p:cNvPr id="1027" name="Picture 3" descr="C:\Users\mitchlltd\AppData\Local\Microsoft\Windows\Temporary Internet Files\Content.IE5\LZJS0L5J\MP90040140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848" y="3736848"/>
            <a:ext cx="3121152" cy="3121152"/>
          </a:xfrm>
          <a:prstGeom prst="rect">
            <a:avLst/>
          </a:prstGeom>
          <a:noFill/>
          <a:ln w="38100">
            <a:solidFill>
              <a:schemeClr val="tx2">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4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The student will identify a variety of techniques for managing personal stress. </a:t>
            </a:r>
          </a:p>
          <a:p>
            <a:r>
              <a:rPr lang="en-US" dirty="0" smtClean="0"/>
              <a:t>The student will describe the importance of self-reflection in evaluating his or her most effective stress-management strategies. </a:t>
            </a:r>
          </a:p>
          <a:p>
            <a:r>
              <a:rPr lang="en-US" dirty="0" smtClean="0"/>
              <a:t>The student will apply effective methods for coping with stress based on personal experience.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Time Management</a:t>
            </a:r>
            <a:endParaRPr lang="en-US" sz="4400" dirty="0"/>
          </a:p>
        </p:txBody>
      </p:sp>
      <p:sp>
        <p:nvSpPr>
          <p:cNvPr id="3" name="Content Placeholder 2"/>
          <p:cNvSpPr>
            <a:spLocks noGrp="1"/>
          </p:cNvSpPr>
          <p:nvPr>
            <p:ph idx="1"/>
          </p:nvPr>
        </p:nvSpPr>
        <p:spPr/>
        <p:txBody>
          <a:bodyPr>
            <a:normAutofit/>
          </a:bodyPr>
          <a:lstStyle/>
          <a:p>
            <a:r>
              <a:rPr lang="en-US" sz="3600" dirty="0"/>
              <a:t>Time management refers to a range of skills, tools, and techniques </a:t>
            </a:r>
            <a:r>
              <a:rPr lang="en-US" sz="3600" dirty="0" smtClean="0"/>
              <a:t>used to </a:t>
            </a:r>
            <a:r>
              <a:rPr lang="en-US" sz="3600" dirty="0"/>
              <a:t>manage time when accomplishing specific tasks, projects and goals.</a:t>
            </a:r>
          </a:p>
          <a:p>
            <a:pPr marL="0" indent="0">
              <a:buNone/>
            </a:pPr>
            <a:r>
              <a:rPr lang="en-US" sz="3600" dirty="0"/>
              <a:t>or...</a:t>
            </a:r>
          </a:p>
          <a:p>
            <a:r>
              <a:rPr lang="en-US" sz="3600" dirty="0"/>
              <a:t>What will I do and how will I do it?</a:t>
            </a:r>
          </a:p>
        </p:txBody>
      </p:sp>
    </p:spTree>
    <p:extLst>
      <p:ext uri="{BB962C8B-B14F-4D97-AF65-F5344CB8AC3E}">
        <p14:creationId xmlns:p14="http://schemas.microsoft.com/office/powerpoint/2010/main" xmlns="" val="392567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erri Mitchell\Local Settings\Temporary Internet Files\Content.IE5\BOLZDFOA\MC900280815[1].wmf"/>
          <p:cNvPicPr>
            <a:picLocks noChangeAspect="1" noChangeArrowheads="1"/>
          </p:cNvPicPr>
          <p:nvPr/>
        </p:nvPicPr>
        <p:blipFill>
          <a:blip r:embed="rId2" cstate="print"/>
          <a:srcRect/>
          <a:stretch>
            <a:fillRect/>
          </a:stretch>
        </p:blipFill>
        <p:spPr bwMode="auto">
          <a:xfrm>
            <a:off x="5791200" y="1821818"/>
            <a:ext cx="3352800" cy="2149170"/>
          </a:xfrm>
          <a:prstGeom prst="rect">
            <a:avLst/>
          </a:prstGeom>
          <a:noFill/>
        </p:spPr>
      </p:pic>
      <p:sp>
        <p:nvSpPr>
          <p:cNvPr id="2" name="Title 1"/>
          <p:cNvSpPr>
            <a:spLocks noGrp="1"/>
          </p:cNvSpPr>
          <p:nvPr>
            <p:ph type="title"/>
          </p:nvPr>
        </p:nvSpPr>
        <p:spPr/>
        <p:txBody>
          <a:bodyPr>
            <a:normAutofit/>
          </a:bodyPr>
          <a:lstStyle/>
          <a:p>
            <a:r>
              <a:rPr lang="en-US" sz="4400" dirty="0" smtClean="0"/>
              <a:t>Why learn time management?</a:t>
            </a:r>
            <a:endParaRPr lang="en-US" sz="4400" dirty="0"/>
          </a:p>
        </p:txBody>
      </p:sp>
      <p:sp>
        <p:nvSpPr>
          <p:cNvPr id="3" name="Content Placeholder 2"/>
          <p:cNvSpPr>
            <a:spLocks noGrp="1"/>
          </p:cNvSpPr>
          <p:nvPr>
            <p:ph idx="1"/>
          </p:nvPr>
        </p:nvSpPr>
        <p:spPr>
          <a:xfrm>
            <a:off x="228600" y="1600200"/>
            <a:ext cx="8458200" cy="4876800"/>
          </a:xfrm>
        </p:spPr>
        <p:txBody>
          <a:bodyPr>
            <a:noAutofit/>
          </a:bodyPr>
          <a:lstStyle/>
          <a:p>
            <a:r>
              <a:rPr lang="en-US" sz="3200" dirty="0" smtClean="0"/>
              <a:t>Poor time management = stress</a:t>
            </a:r>
          </a:p>
          <a:p>
            <a:endParaRPr lang="en-US" sz="3200" dirty="0" smtClean="0"/>
          </a:p>
          <a:p>
            <a:endParaRPr lang="en-US" sz="3200" dirty="0" smtClean="0"/>
          </a:p>
          <a:p>
            <a:r>
              <a:rPr lang="en-US" sz="3200" dirty="0" smtClean="0"/>
              <a:t>Common Road blocks:</a:t>
            </a:r>
          </a:p>
          <a:p>
            <a:pPr lvl="1"/>
            <a:r>
              <a:rPr lang="en-US" sz="2800" dirty="0" smtClean="0"/>
              <a:t>The idea that time is adjustable rather than fixed</a:t>
            </a:r>
          </a:p>
          <a:p>
            <a:pPr lvl="1"/>
            <a:r>
              <a:rPr lang="en-US" sz="2800" dirty="0" smtClean="0"/>
              <a:t>Idea that time management techniques don’t work</a:t>
            </a:r>
          </a:p>
          <a:p>
            <a:pPr lvl="1"/>
            <a:r>
              <a:rPr lang="en-US" sz="2800" dirty="0" smtClean="0"/>
              <a:t>Crisis management rather than time management </a:t>
            </a:r>
            <a:r>
              <a:rPr lang="en-US" sz="2800" i="1" dirty="0" smtClean="0"/>
              <a:t>(“But I work better under pressure.”</a:t>
            </a:r>
            <a:r>
              <a:rPr lang="en-US" sz="2800" dirty="0" smtClean="0"/>
              <a:t>)</a:t>
            </a:r>
            <a:endParaRPr lang="en-US" sz="2800" dirty="0"/>
          </a:p>
        </p:txBody>
      </p:sp>
    </p:spTree>
    <p:extLst>
      <p:ext uri="{BB962C8B-B14F-4D97-AF65-F5344CB8AC3E}">
        <p14:creationId xmlns:p14="http://schemas.microsoft.com/office/powerpoint/2010/main" xmlns="" val="4197853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Think, Pair, Share</a:t>
            </a:r>
            <a:endParaRPr lang="en-US" sz="4400" dirty="0"/>
          </a:p>
        </p:txBody>
      </p:sp>
      <p:sp>
        <p:nvSpPr>
          <p:cNvPr id="3" name="Content Placeholder 2"/>
          <p:cNvSpPr>
            <a:spLocks noGrp="1"/>
          </p:cNvSpPr>
          <p:nvPr>
            <p:ph idx="1"/>
          </p:nvPr>
        </p:nvSpPr>
        <p:spPr>
          <a:xfrm>
            <a:off x="457200" y="1600200"/>
            <a:ext cx="5486400" cy="4876800"/>
          </a:xfrm>
        </p:spPr>
        <p:txBody>
          <a:bodyPr>
            <a:normAutofit/>
          </a:bodyPr>
          <a:lstStyle/>
          <a:p>
            <a:r>
              <a:rPr lang="en-US" sz="2800" dirty="0" smtClean="0"/>
              <a:t>How is decision-making relevant to time management?</a:t>
            </a:r>
          </a:p>
          <a:p>
            <a:r>
              <a:rPr lang="en-US" sz="2800" dirty="0" smtClean="0"/>
              <a:t>Why </a:t>
            </a:r>
            <a:r>
              <a:rPr lang="en-US" sz="2800" dirty="0"/>
              <a:t>is time management necessary for reaching your short-term goals? </a:t>
            </a:r>
          </a:p>
          <a:p>
            <a:r>
              <a:rPr lang="en-US" sz="2800" dirty="0" smtClean="0"/>
              <a:t>Why </a:t>
            </a:r>
            <a:r>
              <a:rPr lang="en-US" sz="2800" dirty="0"/>
              <a:t>are short-term goals necessary for reaching your long-term goals? </a:t>
            </a:r>
          </a:p>
          <a:p>
            <a:endParaRPr lang="en-US" sz="2800" dirty="0"/>
          </a:p>
        </p:txBody>
      </p:sp>
      <p:pic>
        <p:nvPicPr>
          <p:cNvPr id="1026" name="Picture 2" descr="C:\Users\mitchlltd\AppData\Local\Microsoft\Windows\Temporary Internet Files\Content.IE5\EN710S0A\MC90035857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33770" y="2362200"/>
            <a:ext cx="2910230" cy="2882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8311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Time Management Techniques</a:t>
            </a:r>
            <a:endParaRPr lang="en-US" sz="4400" dirty="0"/>
          </a:p>
        </p:txBody>
      </p:sp>
      <p:sp>
        <p:nvSpPr>
          <p:cNvPr id="3" name="Content Placeholder 2"/>
          <p:cNvSpPr>
            <a:spLocks noGrp="1"/>
          </p:cNvSpPr>
          <p:nvPr>
            <p:ph idx="1"/>
          </p:nvPr>
        </p:nvSpPr>
        <p:spPr>
          <a:xfrm>
            <a:off x="457200" y="1600200"/>
            <a:ext cx="3733800" cy="4876800"/>
          </a:xfrm>
        </p:spPr>
        <p:txBody>
          <a:bodyPr>
            <a:normAutofit/>
          </a:bodyPr>
          <a:lstStyle/>
          <a:p>
            <a:r>
              <a:rPr lang="en-US" sz="4000" dirty="0" smtClean="0"/>
              <a:t>Prioritization </a:t>
            </a:r>
          </a:p>
          <a:p>
            <a:r>
              <a:rPr lang="en-US" sz="4000" dirty="0" smtClean="0"/>
              <a:t>Time Mapping</a:t>
            </a:r>
            <a:endParaRPr lang="en-US" sz="4000" dirty="0"/>
          </a:p>
        </p:txBody>
      </p:sp>
      <p:pic>
        <p:nvPicPr>
          <p:cNvPr id="2050" name="Picture 2" descr="C:\Users\mitchlltd\AppData\Local\Microsoft\Windows\Temporary Internet Files\Content.IE5\LZJS0L5J\MC90035357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2362200"/>
            <a:ext cx="3781331" cy="37845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405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Prioritization: A</a:t>
            </a:r>
            <a:r>
              <a:rPr lang="en-US" sz="4400" dirty="0"/>
              <a:t>, B, C Rank </a:t>
            </a:r>
            <a:r>
              <a:rPr lang="en-US" sz="4400" dirty="0" smtClean="0"/>
              <a:t>Order</a:t>
            </a:r>
            <a:endParaRPr lang="en-US" sz="4400" dirty="0"/>
          </a:p>
        </p:txBody>
      </p:sp>
      <p:sp>
        <p:nvSpPr>
          <p:cNvPr id="3" name="Content Placeholder 2"/>
          <p:cNvSpPr>
            <a:spLocks noGrp="1"/>
          </p:cNvSpPr>
          <p:nvPr>
            <p:ph idx="1"/>
          </p:nvPr>
        </p:nvSpPr>
        <p:spPr/>
        <p:txBody>
          <a:bodyPr>
            <a:normAutofit lnSpcReduction="10000"/>
          </a:bodyPr>
          <a:lstStyle/>
          <a:p>
            <a:r>
              <a:rPr lang="en-US" sz="2800" dirty="0" smtClean="0"/>
              <a:t>Brainstorm a “To Do” list of everything you need to accomplish in one week (or month, or </a:t>
            </a:r>
            <a:r>
              <a:rPr lang="en-US" sz="2800" smtClean="0"/>
              <a:t>year). </a:t>
            </a:r>
            <a:r>
              <a:rPr lang="en-US" sz="2800" dirty="0" smtClean="0"/>
              <a:t>depending upon short- or long-term goals</a:t>
            </a:r>
          </a:p>
          <a:p>
            <a:r>
              <a:rPr lang="en-US" sz="2800" dirty="0" smtClean="0"/>
              <a:t>Assign an A to all </a:t>
            </a:r>
            <a:r>
              <a:rPr lang="en-US" sz="2800" dirty="0"/>
              <a:t>of the things that must get done as soon as possible. </a:t>
            </a:r>
            <a:endParaRPr lang="en-US" sz="2800" dirty="0" smtClean="0"/>
          </a:p>
          <a:p>
            <a:r>
              <a:rPr lang="en-US" sz="2800" dirty="0" smtClean="0"/>
              <a:t>Assign a C</a:t>
            </a:r>
            <a:r>
              <a:rPr lang="en-US" sz="2800" dirty="0"/>
              <a:t> </a:t>
            </a:r>
            <a:r>
              <a:rPr lang="en-US" sz="2800" dirty="0" smtClean="0"/>
              <a:t>to </a:t>
            </a:r>
            <a:r>
              <a:rPr lang="en-US" sz="2800" dirty="0"/>
              <a:t>all of the things you would like to do but are not essential. </a:t>
            </a:r>
            <a:endParaRPr lang="en-US" sz="2800" dirty="0" smtClean="0"/>
          </a:p>
          <a:p>
            <a:r>
              <a:rPr lang="en-US" sz="2800" dirty="0" smtClean="0"/>
              <a:t>Assign a  B to everything </a:t>
            </a:r>
            <a:r>
              <a:rPr lang="en-US" sz="2800" dirty="0"/>
              <a:t>else</a:t>
            </a:r>
            <a:r>
              <a:rPr lang="en-US" sz="2800" dirty="0" smtClean="0"/>
              <a:t>.</a:t>
            </a:r>
          </a:p>
          <a:p>
            <a:r>
              <a:rPr lang="en-US" sz="2800" dirty="0"/>
              <a:t>Rewrite your “To Do” List in the new order (A items, B items, C items), then complete these tasks in that order</a:t>
            </a:r>
            <a:r>
              <a:rPr lang="en-US" sz="2800" dirty="0" smtClean="0"/>
              <a:t>.</a:t>
            </a:r>
            <a:endParaRPr lang="en-US" sz="2800" dirty="0"/>
          </a:p>
        </p:txBody>
      </p:sp>
    </p:spTree>
    <p:extLst>
      <p:ext uri="{BB962C8B-B14F-4D97-AF65-F5344CB8AC3E}">
        <p14:creationId xmlns:p14="http://schemas.microsoft.com/office/powerpoint/2010/main" xmlns="" val="3472332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Time </a:t>
            </a:r>
            <a:r>
              <a:rPr lang="en-US" sz="4400" dirty="0" smtClean="0"/>
              <a:t>Mapping</a:t>
            </a:r>
            <a:endParaRPr lang="en-US" sz="4400" dirty="0"/>
          </a:p>
        </p:txBody>
      </p:sp>
      <p:sp>
        <p:nvSpPr>
          <p:cNvPr id="3" name="Content Placeholder 2"/>
          <p:cNvSpPr>
            <a:spLocks noGrp="1"/>
          </p:cNvSpPr>
          <p:nvPr>
            <p:ph idx="1"/>
          </p:nvPr>
        </p:nvSpPr>
        <p:spPr>
          <a:xfrm>
            <a:off x="304800" y="1447800"/>
            <a:ext cx="8610600" cy="4876800"/>
          </a:xfrm>
        </p:spPr>
        <p:txBody>
          <a:bodyPr>
            <a:normAutofit fontScale="92500" lnSpcReduction="10000"/>
          </a:bodyPr>
          <a:lstStyle/>
          <a:p>
            <a:r>
              <a:rPr lang="en-US" sz="2800" dirty="0"/>
              <a:t>Make a “To Do” list of all things you need to complete in a week, and all things you would like to complete in a week.</a:t>
            </a:r>
          </a:p>
          <a:p>
            <a:r>
              <a:rPr lang="en-US" sz="2800" dirty="0" smtClean="0"/>
              <a:t>Assign a color to common tasks, </a:t>
            </a:r>
            <a:r>
              <a:rPr lang="en-US" sz="2800" dirty="0"/>
              <a:t>f</a:t>
            </a:r>
            <a:r>
              <a:rPr lang="en-US" sz="2800" dirty="0" smtClean="0"/>
              <a:t>or example: </a:t>
            </a:r>
          </a:p>
          <a:p>
            <a:pPr lvl="1"/>
            <a:r>
              <a:rPr lang="en-US" sz="2400" dirty="0"/>
              <a:t>B</a:t>
            </a:r>
            <a:r>
              <a:rPr lang="en-US" sz="2400" dirty="0" smtClean="0"/>
              <a:t>lue = time in school</a:t>
            </a:r>
          </a:p>
          <a:p>
            <a:pPr lvl="1"/>
            <a:r>
              <a:rPr lang="en-US" sz="2400" dirty="0" smtClean="0"/>
              <a:t>Orange = school work</a:t>
            </a:r>
          </a:p>
          <a:p>
            <a:pPr lvl="1"/>
            <a:r>
              <a:rPr lang="en-US" sz="2400" dirty="0" smtClean="0"/>
              <a:t>Green = afterschool activities</a:t>
            </a:r>
          </a:p>
          <a:p>
            <a:pPr lvl="1"/>
            <a:r>
              <a:rPr lang="en-US" sz="2400" dirty="0" smtClean="0"/>
              <a:t>Yellow = work</a:t>
            </a:r>
          </a:p>
          <a:p>
            <a:pPr lvl="1"/>
            <a:r>
              <a:rPr lang="en-US" sz="2400" dirty="0" smtClean="0"/>
              <a:t>Purple = family time</a:t>
            </a:r>
          </a:p>
          <a:p>
            <a:r>
              <a:rPr lang="en-US" sz="2800" dirty="0" smtClean="0"/>
              <a:t>Using a weekly calendar with hour segments of time, list the activity that needs to be completed in the block(s) and color-code each activity. </a:t>
            </a:r>
          </a:p>
          <a:p>
            <a:pPr lvl="1"/>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4185438983"/>
              </p:ext>
            </p:extLst>
          </p:nvPr>
        </p:nvGraphicFramePr>
        <p:xfrm>
          <a:off x="4876800" y="5638800"/>
          <a:ext cx="4114800" cy="1117599"/>
        </p:xfrm>
        <a:graphic>
          <a:graphicData uri="http://schemas.openxmlformats.org/drawingml/2006/table">
            <a:tbl>
              <a:tblPr firstRow="1" bandRow="1">
                <a:tableStyleId>{5C22544A-7EE6-4342-B048-85BDC9FD1C3A}</a:tableStyleId>
              </a:tblPr>
              <a:tblGrid>
                <a:gridCol w="1371600"/>
                <a:gridCol w="1371600"/>
                <a:gridCol w="1371600"/>
              </a:tblGrid>
              <a:tr h="372533">
                <a:tc>
                  <a:txBody>
                    <a:bodyPr/>
                    <a:lstStyle/>
                    <a:p>
                      <a:r>
                        <a:rPr lang="en-US" sz="1400" dirty="0" smtClean="0"/>
                        <a:t>Monday</a:t>
                      </a:r>
                      <a:endParaRPr lang="en-US" sz="1400" dirty="0"/>
                    </a:p>
                  </a:txBody>
                  <a:tcPr/>
                </a:tc>
                <a:tc>
                  <a:txBody>
                    <a:bodyPr/>
                    <a:lstStyle/>
                    <a:p>
                      <a:r>
                        <a:rPr lang="en-US" sz="1400" dirty="0" smtClean="0"/>
                        <a:t>Tuesday</a:t>
                      </a:r>
                      <a:endParaRPr lang="en-US" sz="1400" dirty="0"/>
                    </a:p>
                  </a:txBody>
                  <a:tcPr/>
                </a:tc>
                <a:tc>
                  <a:txBody>
                    <a:bodyPr/>
                    <a:lstStyle/>
                    <a:p>
                      <a:r>
                        <a:rPr lang="en-US" sz="1400" dirty="0" smtClean="0"/>
                        <a:t>Wednesday</a:t>
                      </a:r>
                      <a:endParaRPr lang="en-US" sz="1400" dirty="0"/>
                    </a:p>
                  </a:txBody>
                  <a:tcPr/>
                </a:tc>
              </a:tr>
              <a:tr h="372533">
                <a:tc>
                  <a:txBody>
                    <a:bodyPr/>
                    <a:lstStyle/>
                    <a:p>
                      <a:endParaRPr lang="en-US" sz="1400" dirty="0"/>
                    </a:p>
                  </a:txBody>
                  <a:tcPr/>
                </a:tc>
                <a:tc>
                  <a:txBody>
                    <a:bodyPr/>
                    <a:lstStyle/>
                    <a:p>
                      <a:endParaRPr lang="en-US" sz="1400"/>
                    </a:p>
                  </a:txBody>
                  <a:tcPr/>
                </a:tc>
                <a:tc>
                  <a:txBody>
                    <a:bodyPr/>
                    <a:lstStyle/>
                    <a:p>
                      <a:endParaRPr lang="en-US" sz="1400" dirty="0"/>
                    </a:p>
                  </a:txBody>
                  <a:tcPr/>
                </a:tc>
              </a:tr>
              <a:tr h="372533">
                <a:tc>
                  <a:txBody>
                    <a:bodyPr/>
                    <a:lstStyle/>
                    <a:p>
                      <a:endParaRPr lang="en-US" sz="1400" dirty="0"/>
                    </a:p>
                  </a:txBody>
                  <a:tcPr/>
                </a:tc>
                <a:tc>
                  <a:txBody>
                    <a:bodyPr/>
                    <a:lstStyle/>
                    <a:p>
                      <a:endParaRPr lang="en-US" sz="140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xmlns="" val="1736064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Time Sinks</a:t>
            </a:r>
            <a:endParaRPr lang="en-US" sz="4400" dirty="0"/>
          </a:p>
        </p:txBody>
      </p:sp>
      <p:sp>
        <p:nvSpPr>
          <p:cNvPr id="3" name="Content Placeholder 2"/>
          <p:cNvSpPr>
            <a:spLocks noGrp="1"/>
          </p:cNvSpPr>
          <p:nvPr>
            <p:ph idx="1"/>
          </p:nvPr>
        </p:nvSpPr>
        <p:spPr/>
        <p:txBody>
          <a:bodyPr>
            <a:normAutofit/>
          </a:bodyPr>
          <a:lstStyle/>
          <a:p>
            <a:r>
              <a:rPr lang="en-US" sz="2800" dirty="0" smtClean="0"/>
              <a:t>The things that take up more time than you anticipate and get you behind schedule</a:t>
            </a:r>
          </a:p>
          <a:p>
            <a:r>
              <a:rPr lang="en-US" sz="2800" dirty="0" smtClean="0"/>
              <a:t>What are some common “Time Sinks” that you deal with?</a:t>
            </a:r>
          </a:p>
          <a:p>
            <a:endParaRPr lang="en-US" sz="2800" dirty="0"/>
          </a:p>
        </p:txBody>
      </p:sp>
      <p:pic>
        <p:nvPicPr>
          <p:cNvPr id="2050" name="Picture 2" descr="C:\Documents and Settings\Terri Mitchell\Local Settings\Temporary Internet Files\Content.IE5\Q91MZLDK\MC900432517[1].wmf"/>
          <p:cNvPicPr>
            <a:picLocks noChangeAspect="1" noChangeArrowheads="1"/>
          </p:cNvPicPr>
          <p:nvPr/>
        </p:nvPicPr>
        <p:blipFill>
          <a:blip r:embed="rId2" cstate="print"/>
          <a:srcRect/>
          <a:stretch>
            <a:fillRect/>
          </a:stretch>
        </p:blipFill>
        <p:spPr bwMode="auto">
          <a:xfrm>
            <a:off x="3505200" y="3429000"/>
            <a:ext cx="3895725" cy="3116580"/>
          </a:xfrm>
          <a:prstGeom prst="rect">
            <a:avLst/>
          </a:prstGeom>
          <a:noFill/>
        </p:spPr>
      </p:pic>
      <p:sp>
        <p:nvSpPr>
          <p:cNvPr id="5" name="TextBox 4"/>
          <p:cNvSpPr txBox="1"/>
          <p:nvPr/>
        </p:nvSpPr>
        <p:spPr>
          <a:xfrm>
            <a:off x="685800" y="4572000"/>
            <a:ext cx="2590800" cy="369332"/>
          </a:xfrm>
          <a:prstGeom prst="rect">
            <a:avLst/>
          </a:prstGeom>
          <a:noFill/>
        </p:spPr>
        <p:txBody>
          <a:bodyPr wrap="square" rtlCol="0">
            <a:spAutoFit/>
          </a:bodyPr>
          <a:lstStyle/>
          <a:p>
            <a:r>
              <a:rPr lang="en-US" dirty="0" smtClean="0"/>
              <a:t>Hint: this might be one!</a:t>
            </a:r>
            <a:endParaRPr lang="en-US" dirty="0"/>
          </a:p>
        </p:txBody>
      </p:sp>
      <p:sp>
        <p:nvSpPr>
          <p:cNvPr id="6" name="Right Arrow 5"/>
          <p:cNvSpPr/>
          <p:nvPr/>
        </p:nvSpPr>
        <p:spPr>
          <a:xfrm>
            <a:off x="914400" y="4953000"/>
            <a:ext cx="2057400" cy="2286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solidFill>
                <a:srgbClr val="00B0F0"/>
              </a:solidFill>
            </a:endParaRPr>
          </a:p>
        </p:txBody>
      </p:sp>
    </p:spTree>
    <p:extLst>
      <p:ext uri="{BB962C8B-B14F-4D97-AF65-F5344CB8AC3E}">
        <p14:creationId xmlns:p14="http://schemas.microsoft.com/office/powerpoint/2010/main" xmlns="" val="425257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Terri Mitchell\Local Settings\Temporary Internet Files\Content.IE5\ET60SO8L\MC900366376[1].wmf"/>
          <p:cNvPicPr>
            <a:picLocks noChangeAspect="1" noChangeArrowheads="1"/>
          </p:cNvPicPr>
          <p:nvPr/>
        </p:nvPicPr>
        <p:blipFill>
          <a:blip r:embed="rId2" cstate="print"/>
          <a:srcRect/>
          <a:stretch>
            <a:fillRect/>
          </a:stretch>
        </p:blipFill>
        <p:spPr bwMode="auto">
          <a:xfrm>
            <a:off x="5510126" y="2286000"/>
            <a:ext cx="3557674" cy="3505200"/>
          </a:xfrm>
          <a:prstGeom prst="rect">
            <a:avLst/>
          </a:prstGeom>
          <a:noFill/>
        </p:spPr>
      </p:pic>
      <p:sp>
        <p:nvSpPr>
          <p:cNvPr id="2" name="Title 1"/>
          <p:cNvSpPr>
            <a:spLocks noGrp="1"/>
          </p:cNvSpPr>
          <p:nvPr>
            <p:ph type="title"/>
          </p:nvPr>
        </p:nvSpPr>
        <p:spPr/>
        <p:txBody>
          <a:bodyPr>
            <a:normAutofit/>
          </a:bodyPr>
          <a:lstStyle/>
          <a:p>
            <a:r>
              <a:rPr lang="en-US" sz="4400" dirty="0" smtClean="0"/>
              <a:t>Final thought:</a:t>
            </a:r>
            <a:endParaRPr lang="en-US" sz="4400" dirty="0"/>
          </a:p>
        </p:txBody>
      </p:sp>
      <p:sp>
        <p:nvSpPr>
          <p:cNvPr id="3" name="Content Placeholder 2"/>
          <p:cNvSpPr>
            <a:spLocks noGrp="1"/>
          </p:cNvSpPr>
          <p:nvPr>
            <p:ph idx="1"/>
          </p:nvPr>
        </p:nvSpPr>
        <p:spPr>
          <a:xfrm>
            <a:off x="457200" y="1524000"/>
            <a:ext cx="6934200" cy="3352800"/>
          </a:xfrm>
        </p:spPr>
        <p:txBody>
          <a:bodyPr>
            <a:normAutofit/>
          </a:bodyPr>
          <a:lstStyle/>
          <a:p>
            <a:pPr>
              <a:buNone/>
            </a:pPr>
            <a:r>
              <a:rPr lang="en-US" sz="6000" dirty="0" smtClean="0">
                <a:latin typeface="Bodoni MT Black" pitchFamily="18" charset="0"/>
              </a:rPr>
              <a:t>Turn elephants into hors d’oeuvres.</a:t>
            </a:r>
          </a:p>
          <a:p>
            <a:endParaRPr lang="en-US" sz="3200" dirty="0" smtClean="0"/>
          </a:p>
          <a:p>
            <a:endParaRPr lang="en-US" sz="3200" dirty="0" smtClean="0"/>
          </a:p>
          <a:p>
            <a:endParaRPr lang="en-US" sz="3200" dirty="0" smtClean="0"/>
          </a:p>
          <a:p>
            <a:endParaRPr lang="en-US" sz="3200" dirty="0" smtClean="0"/>
          </a:p>
        </p:txBody>
      </p:sp>
      <p:sp>
        <p:nvSpPr>
          <p:cNvPr id="5" name="TextBox 4"/>
          <p:cNvSpPr txBox="1"/>
          <p:nvPr/>
        </p:nvSpPr>
        <p:spPr>
          <a:xfrm>
            <a:off x="457200" y="5943600"/>
            <a:ext cx="8229600" cy="800219"/>
          </a:xfrm>
          <a:prstGeom prst="rect">
            <a:avLst/>
          </a:prstGeom>
          <a:noFill/>
        </p:spPr>
        <p:txBody>
          <a:bodyPr wrap="square" rtlCol="0">
            <a:spAutoFit/>
          </a:bodyPr>
          <a:lstStyle/>
          <a:p>
            <a:pPr algn="ctr"/>
            <a:r>
              <a:rPr lang="en-US" sz="2800" dirty="0" smtClean="0"/>
              <a:t>Take a huge task and turn it into smaller chunks</a:t>
            </a:r>
            <a:r>
              <a:rPr lang="en-US" dirty="0" smtClean="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stress management techniques</a:t>
            </a:r>
            <a:endParaRPr lang="en-US" dirty="0"/>
          </a:p>
        </p:txBody>
      </p:sp>
      <p:sp>
        <p:nvSpPr>
          <p:cNvPr id="3" name="Content Placeholder 2"/>
          <p:cNvSpPr>
            <a:spLocks noGrp="1"/>
          </p:cNvSpPr>
          <p:nvPr>
            <p:ph idx="1"/>
          </p:nvPr>
        </p:nvSpPr>
        <p:spPr>
          <a:xfrm>
            <a:off x="304800" y="1554163"/>
            <a:ext cx="8686800" cy="1265238"/>
          </a:xfrm>
        </p:spPr>
        <p:txBody>
          <a:bodyPr/>
          <a:lstStyle/>
          <a:p>
            <a:r>
              <a:rPr lang="en-US" dirty="0" smtClean="0"/>
              <a:t>Brainstorm a list of health stress management techniques your are familiar with</a:t>
            </a:r>
            <a:endParaRPr lang="en-US" dirty="0"/>
          </a:p>
        </p:txBody>
      </p:sp>
      <p:sp>
        <p:nvSpPr>
          <p:cNvPr id="4" name="Rectangle 3"/>
          <p:cNvSpPr/>
          <p:nvPr/>
        </p:nvSpPr>
        <p:spPr>
          <a:xfrm rot="2670400">
            <a:off x="6025842" y="3157184"/>
            <a:ext cx="3084499"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journaling</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a:off x="228600" y="5957798"/>
            <a:ext cx="3130985" cy="769441"/>
          </a:xfrm>
          <a:prstGeom prst="rect">
            <a:avLst/>
          </a:prstGeom>
          <a:noFill/>
        </p:spPr>
        <p:txBody>
          <a:bodyPr wrap="non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meditation</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rot="21224218">
            <a:off x="374617" y="3743174"/>
            <a:ext cx="3044936" cy="1446550"/>
          </a:xfrm>
          <a:prstGeom prst="rect">
            <a:avLst/>
          </a:prstGeom>
          <a:noFill/>
        </p:spPr>
        <p:txBody>
          <a:bodyPr wrap="none" lIns="91440" tIns="45720" rIns="91440" bIns="45720">
            <a:spAutoFit/>
          </a:bodyPr>
          <a:lstStyle/>
          <a:p>
            <a:pPr algn="ctr"/>
            <a:r>
              <a:rPr lang="en-US"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a:t>
            </a:r>
            <a:r>
              <a:rPr lang="en-US" sz="4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rogressive </a:t>
            </a:r>
          </a:p>
          <a:p>
            <a:pPr algn="ctr"/>
            <a:r>
              <a:rPr lang="en-US" sz="4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muscular</a:t>
            </a:r>
            <a:endParaRPr lang="en-US" sz="4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Rectangle 6"/>
          <p:cNvSpPr/>
          <p:nvPr/>
        </p:nvSpPr>
        <p:spPr>
          <a:xfrm rot="20199689">
            <a:off x="3240850" y="3543009"/>
            <a:ext cx="306962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exercise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rot="706978">
            <a:off x="5715934" y="4818352"/>
            <a:ext cx="2975494" cy="1754326"/>
          </a:xfrm>
          <a:prstGeom prst="rect">
            <a:avLst/>
          </a:prstGeom>
          <a:noFill/>
        </p:spPr>
        <p:txBody>
          <a:bodyPr wrap="none" lIns="91440" tIns="45720" rIns="91440" bIns="45720">
            <a:spAutoFit/>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eep </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breathing</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a:off x="1275194" y="5188357"/>
            <a:ext cx="4548040" cy="769441"/>
          </a:xfrm>
          <a:prstGeom prst="rect">
            <a:avLst/>
          </a:prstGeom>
          <a:noFill/>
        </p:spPr>
        <p:txBody>
          <a:bodyPr wrap="none" lIns="91440" tIns="45720" rIns="91440" bIns="45720">
            <a:spAutoFit/>
          </a:bodyPr>
          <a:lstStyle/>
          <a:p>
            <a:pPr algn="ct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a:t>
            </a:r>
            <a:r>
              <a:rPr lang="en-US" sz="4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ime management</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Rectangle 9"/>
          <p:cNvSpPr/>
          <p:nvPr/>
        </p:nvSpPr>
        <p:spPr>
          <a:xfrm>
            <a:off x="533400" y="2590800"/>
            <a:ext cx="3813865"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t>
            </a: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alking it out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a:xfrm>
            <a:off x="304800" y="1371600"/>
            <a:ext cx="8686800" cy="4525963"/>
          </a:xfrm>
        </p:spPr>
        <p:txBody>
          <a:bodyPr>
            <a:normAutofit/>
          </a:bodyPr>
          <a:lstStyle/>
          <a:p>
            <a:r>
              <a:rPr lang="en-US" sz="4000" dirty="0"/>
              <a:t>C</a:t>
            </a:r>
            <a:r>
              <a:rPr lang="en-US" sz="4000" dirty="0" smtClean="0"/>
              <a:t>areful thought about your own behavior and beliefs.</a:t>
            </a:r>
          </a:p>
          <a:p>
            <a:pPr algn="r">
              <a:buNone/>
            </a:pPr>
            <a:r>
              <a:rPr lang="en-US" dirty="0" smtClean="0"/>
              <a:t>~(Merriam-Webster dictionary)</a:t>
            </a:r>
            <a:endParaRPr lang="en-US" dirty="0"/>
          </a:p>
        </p:txBody>
      </p:sp>
      <p:pic>
        <p:nvPicPr>
          <p:cNvPr id="1028" name="Picture 4" descr="C:\Documents and Settings\Terri Mitchell\Local Settings\Temporary Internet Files\Content.IE5\PO6A1JNU\MP900049467[1].jpg"/>
          <p:cNvPicPr>
            <a:picLocks noChangeAspect="1" noChangeArrowheads="1"/>
          </p:cNvPicPr>
          <p:nvPr/>
        </p:nvPicPr>
        <p:blipFill>
          <a:blip r:embed="rId2" cstate="print"/>
          <a:srcRect t="6522" b="17391"/>
          <a:stretch>
            <a:fillRect/>
          </a:stretch>
        </p:blipFill>
        <p:spPr bwMode="auto">
          <a:xfrm>
            <a:off x="1066800" y="3340652"/>
            <a:ext cx="6934200" cy="35173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Self reflection &amp; stress management</a:t>
            </a:r>
            <a:endParaRPr lang="en-US" dirty="0"/>
          </a:p>
        </p:txBody>
      </p:sp>
      <p:sp>
        <p:nvSpPr>
          <p:cNvPr id="3" name="Content Placeholder 2"/>
          <p:cNvSpPr>
            <a:spLocks noGrp="1"/>
          </p:cNvSpPr>
          <p:nvPr>
            <p:ph idx="1"/>
          </p:nvPr>
        </p:nvSpPr>
        <p:spPr/>
        <p:txBody>
          <a:bodyPr/>
          <a:lstStyle/>
          <a:p>
            <a:r>
              <a:rPr lang="en-US" dirty="0" smtClean="0"/>
              <a:t>How are self reflection and effective stress management related?</a:t>
            </a:r>
          </a:p>
          <a:p>
            <a:r>
              <a:rPr lang="en-US" dirty="0" smtClean="0"/>
              <a:t>What are some examples of times when self reflection resulted in making a healthy choice?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self reflection</a:t>
            </a:r>
            <a:endParaRPr lang="en-US" dirty="0"/>
          </a:p>
        </p:txBody>
      </p:sp>
      <p:sp>
        <p:nvSpPr>
          <p:cNvPr id="3" name="Content Placeholder 2"/>
          <p:cNvSpPr>
            <a:spLocks noGrp="1"/>
          </p:cNvSpPr>
          <p:nvPr>
            <p:ph idx="1"/>
          </p:nvPr>
        </p:nvSpPr>
        <p:spPr/>
        <p:txBody>
          <a:bodyPr>
            <a:normAutofit/>
          </a:bodyPr>
          <a:lstStyle/>
          <a:p>
            <a:r>
              <a:rPr lang="en-US" dirty="0"/>
              <a:t>How do I feel? How did I feel earlier in the day, yesterday or the week before? </a:t>
            </a:r>
            <a:br>
              <a:rPr lang="en-US" dirty="0"/>
            </a:br>
            <a:r>
              <a:rPr lang="en-US" dirty="0"/>
              <a:t>• Why do I feel this way?</a:t>
            </a:r>
            <a:br>
              <a:rPr lang="en-US" dirty="0"/>
            </a:br>
            <a:r>
              <a:rPr lang="en-US" dirty="0"/>
              <a:t>• Why did I act in a certain way? What prompted me to act like that? </a:t>
            </a:r>
          </a:p>
          <a:p>
            <a:r>
              <a:rPr lang="en-US" dirty="0" smtClean="0"/>
              <a:t>What </a:t>
            </a:r>
            <a:r>
              <a:rPr lang="en-US" dirty="0"/>
              <a:t>does this tell me about myself? What can I learn from this situation? </a:t>
            </a:r>
            <a:br>
              <a:rPr lang="en-US" dirty="0"/>
            </a:br>
            <a:endParaRPr lang="en-US" dirty="0"/>
          </a:p>
          <a:p>
            <a:r>
              <a:rPr lang="en-US" dirty="0" smtClean="0"/>
              <a:t>If </a:t>
            </a:r>
            <a:r>
              <a:rPr lang="en-US" dirty="0"/>
              <a:t>I am in this situation again, what would I do the same and what would I do differently?</a:t>
            </a:r>
          </a:p>
          <a:p>
            <a:endParaRPr lang="en-US" dirty="0"/>
          </a:p>
        </p:txBody>
      </p:sp>
    </p:spTree>
    <p:extLst>
      <p:ext uri="{BB962C8B-B14F-4D97-AF65-F5344CB8AC3E}">
        <p14:creationId xmlns:p14="http://schemas.microsoft.com/office/powerpoint/2010/main" xmlns="" val="215572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a:xfrm>
            <a:off x="3429000" y="1554162"/>
            <a:ext cx="5562600" cy="4999038"/>
          </a:xfrm>
        </p:spPr>
        <p:txBody>
          <a:bodyPr/>
          <a:lstStyle/>
          <a:p>
            <a:pPr>
              <a:buNone/>
            </a:pPr>
            <a:r>
              <a:rPr lang="en-US" dirty="0" smtClean="0"/>
              <a:t>	Linus: “I guess </a:t>
            </a:r>
            <a:r>
              <a:rPr lang="en-US" smtClean="0"/>
              <a:t>it is wrong </a:t>
            </a:r>
            <a:r>
              <a:rPr lang="en-US" dirty="0" smtClean="0"/>
              <a:t>to be worried about tomorrow, maybe we should only worry about today?”</a:t>
            </a:r>
            <a:br>
              <a:rPr lang="en-US" dirty="0" smtClean="0"/>
            </a:br>
            <a:endParaRPr lang="en-US" dirty="0" smtClean="0"/>
          </a:p>
          <a:p>
            <a:pPr>
              <a:buNone/>
            </a:pPr>
            <a:r>
              <a:rPr lang="en-US" dirty="0" smtClean="0"/>
              <a:t>	Charlie Brown: “No, that's giving up: I'm hoping that yesterday will get better!”</a:t>
            </a:r>
            <a:endParaRPr lang="en-US" dirty="0"/>
          </a:p>
        </p:txBody>
      </p:sp>
      <p:pic>
        <p:nvPicPr>
          <p:cNvPr id="1028" name="Picture 4"/>
          <p:cNvPicPr>
            <a:picLocks noChangeAspect="1" noChangeArrowheads="1"/>
          </p:cNvPicPr>
          <p:nvPr/>
        </p:nvPicPr>
        <p:blipFill>
          <a:blip r:embed="rId2" cstate="print"/>
          <a:srcRect l="40000"/>
          <a:stretch>
            <a:fillRect/>
          </a:stretch>
        </p:blipFill>
        <p:spPr bwMode="auto">
          <a:xfrm>
            <a:off x="228600" y="1524000"/>
            <a:ext cx="33528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28600" y="6096000"/>
            <a:ext cx="3657600" cy="369332"/>
          </a:xfrm>
          <a:prstGeom prst="rect">
            <a:avLst/>
          </a:prstGeom>
          <a:noFill/>
        </p:spPr>
        <p:txBody>
          <a:bodyPr wrap="square" rtlCol="0">
            <a:spAutoFit/>
          </a:bodyPr>
          <a:lstStyle/>
          <a:p>
            <a:r>
              <a:rPr lang="en-US" dirty="0" smtClean="0"/>
              <a:t>Credit: Charles Schultz, </a:t>
            </a:r>
            <a:r>
              <a:rPr lang="en-US" i="1" dirty="0" smtClean="0"/>
              <a:t>Peanuts</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Terri Mitchell\Local Settings\Temporary Internet Files\Content.IE5\PO6A1JNU\MP900410098[1].jpg"/>
          <p:cNvPicPr>
            <a:picLocks noChangeAspect="1" noChangeArrowheads="1"/>
          </p:cNvPicPr>
          <p:nvPr/>
        </p:nvPicPr>
        <p:blipFill>
          <a:blip r:embed="rId2" cstate="print"/>
          <a:srcRect/>
          <a:stretch>
            <a:fillRect/>
          </a:stretch>
        </p:blipFill>
        <p:spPr bwMode="auto">
          <a:xfrm>
            <a:off x="0" y="385762"/>
            <a:ext cx="9144000" cy="6086475"/>
          </a:xfrm>
          <a:prstGeom prst="rect">
            <a:avLst/>
          </a:prstGeom>
          <a:ln>
            <a:noFill/>
          </a:ln>
          <a:effectLst>
            <a:softEdge rad="112500"/>
          </a:effectLst>
        </p:spPr>
      </p:pic>
      <p:sp>
        <p:nvSpPr>
          <p:cNvPr id="2" name="Title 1"/>
          <p:cNvSpPr>
            <a:spLocks noGrp="1"/>
          </p:cNvSpPr>
          <p:nvPr>
            <p:ph type="ctrTitle"/>
          </p:nvPr>
        </p:nvSpPr>
        <p:spPr>
          <a:xfrm>
            <a:off x="914400" y="609600"/>
            <a:ext cx="7772400" cy="1470025"/>
          </a:xfrm>
        </p:spPr>
        <p:txBody>
          <a:bodyPr>
            <a:normAutofit fontScale="90000"/>
          </a:bodyPr>
          <a:lstStyle/>
          <a:p>
            <a:r>
              <a:rPr lang="en-US" sz="5400" dirty="0" smtClean="0"/>
              <a:t>Stress-provoking Scenarios</a:t>
            </a:r>
            <a:endParaRPr lang="en-US" sz="5400" dirty="0"/>
          </a:p>
        </p:txBody>
      </p:sp>
      <p:sp>
        <p:nvSpPr>
          <p:cNvPr id="3" name="Subtitle 2"/>
          <p:cNvSpPr>
            <a:spLocks noGrp="1"/>
          </p:cNvSpPr>
          <p:nvPr>
            <p:ph type="subTitle" idx="1"/>
          </p:nvPr>
        </p:nvSpPr>
        <p:spPr>
          <a:xfrm>
            <a:off x="990600" y="4191000"/>
            <a:ext cx="7391400" cy="1752600"/>
          </a:xfrm>
        </p:spPr>
        <p:txBody>
          <a:bodyPr>
            <a:normAutofit/>
          </a:bodyPr>
          <a:lstStyle/>
          <a:p>
            <a:r>
              <a:rPr lang="en-US" dirty="0" smtClean="0">
                <a:solidFill>
                  <a:schemeClr val="tx1"/>
                </a:solidFill>
              </a:rPr>
              <a:t>Review Step</a:t>
            </a:r>
          </a:p>
          <a:p>
            <a:r>
              <a:rPr lang="en-US" dirty="0">
                <a:solidFill>
                  <a:schemeClr val="tx1"/>
                </a:solidFill>
              </a:rPr>
              <a:t>8.MEH.1.1Evaluate stress management strategies based on personal experience.</a:t>
            </a:r>
          </a:p>
          <a:p>
            <a:endParaRPr lang="en-US"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erri Mitchell\Local Settings\Temporary Internet Files\Content.IE5\PO6A1JNU\MP900449075[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dirty="0" smtClean="0"/>
              <a:t>Read the following scenarios.</a:t>
            </a:r>
          </a:p>
          <a:p>
            <a:r>
              <a:rPr lang="en-US" dirty="0" smtClean="0"/>
              <a:t>Decide if the teens’ response </a:t>
            </a:r>
            <a:r>
              <a:rPr lang="en-US" dirty="0"/>
              <a:t>is appropriate for the situation or inappropriate. </a:t>
            </a:r>
            <a:endParaRPr lang="en-US" dirty="0" smtClean="0"/>
          </a:p>
          <a:p>
            <a:r>
              <a:rPr lang="en-US" dirty="0" smtClean="0"/>
              <a:t>If </a:t>
            </a:r>
            <a:r>
              <a:rPr lang="en-US" dirty="0"/>
              <a:t>it is not useful, </a:t>
            </a:r>
            <a:r>
              <a:rPr lang="en-US" dirty="0" smtClean="0"/>
              <a:t>why not?</a:t>
            </a:r>
            <a:endParaRPr lang="en-US" dirty="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F61B2C77E69949A1B32FCA3BBA422C" ma:contentTypeVersion="0" ma:contentTypeDescription="Create a new document." ma:contentTypeScope="" ma:versionID="0913ee8f08632eac21bbe4da684c6cc2">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D752786-2CF9-4A26-BC4A-D1F3FDBB0F19}">
  <ds:schemaRefs>
    <ds:schemaRef ds:uri="http://schemas.microsoft.com/sharepoint/v3/contenttype/forms"/>
  </ds:schemaRefs>
</ds:datastoreItem>
</file>

<file path=customXml/itemProps2.xml><?xml version="1.0" encoding="utf-8"?>
<ds:datastoreItem xmlns:ds="http://schemas.openxmlformats.org/officeDocument/2006/customXml" ds:itemID="{17E941EF-27BD-466F-BDA5-A7A23CB4327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148B9F5-45B3-454B-A0BA-DE411BB70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Clarity</Template>
  <TotalTime>125</TotalTime>
  <Words>667</Words>
  <Application>Microsoft Office PowerPoint</Application>
  <PresentationFormat>On-screen Show (4:3)</PresentationFormat>
  <Paragraphs>108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 </vt:lpstr>
      <vt:lpstr>Objectives</vt:lpstr>
      <vt:lpstr>Positive stress management techniques</vt:lpstr>
      <vt:lpstr>Self reflection</vt:lpstr>
      <vt:lpstr>Self reflection &amp; stress management</vt:lpstr>
      <vt:lpstr>Steps for self reflection</vt:lpstr>
      <vt:lpstr>Final thoughts…</vt:lpstr>
      <vt:lpstr>Stress-provoking Scenarios</vt:lpstr>
      <vt:lpstr>Instructions</vt:lpstr>
      <vt:lpstr>Scenario 1</vt:lpstr>
      <vt:lpstr>Scenario 2</vt:lpstr>
      <vt:lpstr>Scenario 3</vt:lpstr>
      <vt:lpstr>Scenario 4</vt:lpstr>
      <vt:lpstr>Scenario 5</vt:lpstr>
      <vt:lpstr>Scenario 6</vt:lpstr>
      <vt:lpstr>Scenario 7</vt:lpstr>
      <vt:lpstr>Scenario 8</vt:lpstr>
      <vt:lpstr>Time management</vt:lpstr>
      <vt:lpstr>Focus Step Quote</vt:lpstr>
      <vt:lpstr>Time Management</vt:lpstr>
      <vt:lpstr>Why learn time management?</vt:lpstr>
      <vt:lpstr>Think, Pair, Share</vt:lpstr>
      <vt:lpstr>Time Management Techniques</vt:lpstr>
      <vt:lpstr>Prioritization: A, B, C Rank Order</vt:lpstr>
      <vt:lpstr>Time Mapping</vt:lpstr>
      <vt:lpstr>Time Sinks</vt:lpstr>
      <vt:lpstr>Final thought:</vt:lpstr>
    </vt:vector>
  </TitlesOfParts>
  <Company>Appalachian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dc:title>
  <dc:creator>Ace Build</dc:creator>
  <cp:lastModifiedBy>carolynd.conley</cp:lastModifiedBy>
  <cp:revision>16</cp:revision>
  <dcterms:created xsi:type="dcterms:W3CDTF">2012-02-21T19:21:45Z</dcterms:created>
  <dcterms:modified xsi:type="dcterms:W3CDTF">2014-09-02T12:42:46Z</dcterms:modified>
</cp:coreProperties>
</file>